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Brickwork-HD-R1a.jpg"/>
          <p:cNvPicPr/>
          <p:nvPr/>
        </p:nvPicPr>
        <p:blipFill>
          <a:blip r:embed="rId15"/>
          <a:stretch/>
        </p:blipFill>
        <p:spPr>
          <a:xfrm>
            <a:off x="0" y="0"/>
            <a:ext cx="12189960" cy="6855840"/>
          </a:xfrm>
          <a:prstGeom prst="rect">
            <a:avLst/>
          </a:prstGeom>
          <a:ln>
            <a:noFill/>
          </a:ln>
        </p:spPr>
      </p:pic>
      <p:grpSp>
        <p:nvGrpSpPr>
          <p:cNvPr id="14" name="Group 1"/>
          <p:cNvGrpSpPr/>
          <p:nvPr/>
        </p:nvGrpSpPr>
        <p:grpSpPr>
          <a:xfrm>
            <a:off x="-25560" y="0"/>
            <a:ext cx="12003480" cy="6642000"/>
            <a:chOff x="-25560" y="0"/>
            <a:chExt cx="12003480" cy="6642000"/>
          </a:xfrm>
        </p:grpSpPr>
        <p:sp>
          <p:nvSpPr>
            <p:cNvPr id="2" name="CustomShape 2"/>
            <p:cNvSpPr/>
            <p:nvPr/>
          </p:nvSpPr>
          <p:spPr>
            <a:xfrm>
              <a:off x="0" y="0"/>
              <a:ext cx="11977920" cy="664200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>
              <a:noFill/>
            </a:ln>
            <a:effectLst>
              <a:outerShdw blurRad="98425" dist="75515" dir="4402754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" name="CustomShape 3"/>
            <p:cNvSpPr/>
            <p:nvPr/>
          </p:nvSpPr>
          <p:spPr>
            <a:xfrm>
              <a:off x="-25560" y="0"/>
              <a:ext cx="11771280" cy="641736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440">
              <a:solidFill>
                <a:schemeClr val="tx1">
                  <a:lumMod val="50000"/>
                  <a:lumOff val="50000"/>
                </a:schemeClr>
              </a:solidFill>
              <a:miter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4"/>
            <p:cNvSpPr/>
            <p:nvPr/>
          </p:nvSpPr>
          <p:spPr>
            <a:xfrm>
              <a:off x="0" y="5600160"/>
              <a:ext cx="11704320" cy="778320"/>
            </a:xfrm>
            <a:prstGeom prst="rect">
              <a:avLst/>
            </a:prstGeom>
            <a:gradFill rotWithShape="0">
              <a:gsLst>
                <a:gs pos="0">
                  <a:srgbClr val="B80E0F"/>
                </a:gs>
                <a:gs pos="100000">
                  <a:srgbClr val="5C070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pic>
        <p:nvPicPr>
          <p:cNvPr id="5" name="Picture 6" descr="Brickwork-HD-R1a.jpg"/>
          <p:cNvPicPr/>
          <p:nvPr/>
        </p:nvPicPr>
        <p:blipFill>
          <a:blip r:embed="rId15"/>
          <a:stretch/>
        </p:blipFill>
        <p:spPr>
          <a:xfrm>
            <a:off x="0" y="0"/>
            <a:ext cx="12189960" cy="6855840"/>
          </a:xfrm>
          <a:prstGeom prst="rect">
            <a:avLst/>
          </a:prstGeom>
          <a:ln>
            <a:noFill/>
          </a:ln>
        </p:spPr>
      </p:pic>
      <p:sp>
        <p:nvSpPr>
          <p:cNvPr id="6" name="CustomShape 5"/>
          <p:cNvSpPr/>
          <p:nvPr/>
        </p:nvSpPr>
        <p:spPr>
          <a:xfrm>
            <a:off x="-15840" y="0"/>
            <a:ext cx="11681640" cy="6585840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0">
            <a:blip r:embed="rId16"/>
            <a:stretch>
              <a:fillRect/>
            </a:stretch>
          </a:blipFill>
          <a:ln>
            <a:noFill/>
          </a:ln>
          <a:effectLst>
            <a:outerShdw blurRad="101600" dist="151133" dir="4394908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0" y="4282200"/>
            <a:ext cx="11327040" cy="2026800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rotWithShape="0">
            <a:gsLst>
              <a:gs pos="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0" y="0"/>
            <a:ext cx="8717400" cy="454680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8"/>
          <p:cNvSpPr/>
          <p:nvPr/>
        </p:nvSpPr>
        <p:spPr>
          <a:xfrm rot="21420000">
            <a:off x="-159840" y="291240"/>
            <a:ext cx="11364840" cy="5749560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440">
            <a:solidFill>
              <a:schemeClr val="tx1">
                <a:lumMod val="50000"/>
                <a:lumOff val="50000"/>
              </a:schemeClr>
            </a:solidFill>
            <a:miter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9"/>
          <p:cNvSpPr/>
          <p:nvPr/>
        </p:nvSpPr>
        <p:spPr>
          <a:xfrm rot="21420000">
            <a:off x="4221360" y="5109480"/>
            <a:ext cx="513360" cy="51336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6" descr="Brickwork-HD-R1a.jpg"/>
          <p:cNvPicPr/>
          <p:nvPr/>
        </p:nvPicPr>
        <p:blipFill>
          <a:blip r:embed="rId15"/>
          <a:stretch/>
        </p:blipFill>
        <p:spPr>
          <a:xfrm>
            <a:off x="0" y="0"/>
            <a:ext cx="12189960" cy="6855840"/>
          </a:xfrm>
          <a:prstGeom prst="rect">
            <a:avLst/>
          </a:prstGeom>
          <a:ln>
            <a:noFill/>
          </a:ln>
        </p:spPr>
      </p:pic>
      <p:grpSp>
        <p:nvGrpSpPr>
          <p:cNvPr id="50" name="Group 1"/>
          <p:cNvGrpSpPr/>
          <p:nvPr/>
        </p:nvGrpSpPr>
        <p:grpSpPr>
          <a:xfrm>
            <a:off x="-25560" y="0"/>
            <a:ext cx="12003480" cy="6642000"/>
            <a:chOff x="-25560" y="0"/>
            <a:chExt cx="12003480" cy="6642000"/>
          </a:xfrm>
        </p:grpSpPr>
        <p:sp>
          <p:nvSpPr>
            <p:cNvPr id="51" name="CustomShape 2"/>
            <p:cNvSpPr/>
            <p:nvPr/>
          </p:nvSpPr>
          <p:spPr>
            <a:xfrm>
              <a:off x="0" y="0"/>
              <a:ext cx="11977920" cy="664200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>
              <a:noFill/>
            </a:ln>
            <a:effectLst>
              <a:outerShdw blurRad="98425" dist="75515" dir="4402754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2" name="CustomShape 3"/>
            <p:cNvSpPr/>
            <p:nvPr/>
          </p:nvSpPr>
          <p:spPr>
            <a:xfrm>
              <a:off x="-25560" y="0"/>
              <a:ext cx="11771280" cy="641736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440">
              <a:solidFill>
                <a:schemeClr val="tx1">
                  <a:lumMod val="50000"/>
                  <a:lumOff val="50000"/>
                </a:schemeClr>
              </a:solidFill>
              <a:miter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3" name="CustomShape 4"/>
            <p:cNvSpPr/>
            <p:nvPr/>
          </p:nvSpPr>
          <p:spPr>
            <a:xfrm>
              <a:off x="0" y="5600160"/>
              <a:ext cx="11704320" cy="778320"/>
            </a:xfrm>
            <a:prstGeom prst="rect">
              <a:avLst/>
            </a:prstGeom>
            <a:gradFill rotWithShape="0">
              <a:gsLst>
                <a:gs pos="0">
                  <a:srgbClr val="B80E0F"/>
                </a:gs>
                <a:gs pos="100000">
                  <a:srgbClr val="5C070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5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wm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 rot="21433800">
            <a:off x="903960" y="817920"/>
            <a:ext cx="9903960" cy="353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1001"/>
              </a:spcBef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lang="ru-RU" sz="8000" b="0" strike="noStrike" cap="all" spc="-1" dirty="0">
                <a:solidFill>
                  <a:srgbClr val="C00000"/>
                </a:solidFill>
                <a:latin typeface="Impact"/>
                <a:ea typeface="DejaVu Sans"/>
              </a:rPr>
              <a:t>   </a:t>
            </a:r>
            <a:endParaRPr lang="ru-RU" sz="80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lang="ru-RU" sz="8000" b="0" strike="noStrike" cap="all" spc="-1" dirty="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Листая памяти альбом…</a:t>
            </a:r>
            <a:endParaRPr lang="ru-RU" sz="8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1001"/>
              </a:spcBef>
            </a:pPr>
            <a:r>
              <a:rPr lang="ru-RU" sz="8000" b="0" strike="noStrike" cap="all" spc="-1" dirty="0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Петр ЛАВРЕНТЬЕВИЧ </a:t>
            </a:r>
            <a:r>
              <a:rPr lang="ru-RU" sz="8000" b="0" strike="noStrike" cap="all" spc="-1" dirty="0" err="1">
                <a:solidFill>
                  <a:srgbClr val="C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КожевникОВ</a:t>
            </a:r>
            <a:endParaRPr lang="ru-RU" sz="8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</a:pPr>
            <a:r>
              <a:rPr lang="ru-RU" sz="8000" b="0" strike="noStrike" cap="all" spc="-1" dirty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</a:t>
            </a:r>
            <a:r>
              <a:rPr lang="ru-RU" sz="5100" b="0" strike="noStrike" cap="all" spc="-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АвТОР</a:t>
            </a:r>
            <a:r>
              <a:rPr lang="ru-RU" sz="5100" b="0" strike="noStrike" cap="all" spc="-1" dirty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: Крапивина   Юлия  Вячеславовна </a:t>
            </a:r>
            <a:endParaRPr lang="ru-RU" sz="51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</a:pPr>
            <a:r>
              <a:rPr lang="ru-RU" sz="5100" b="0" strike="noStrike" cap="all" spc="-1" dirty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Педагог-организатор </a:t>
            </a:r>
            <a:endParaRPr lang="ru-RU" sz="51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</a:pPr>
            <a:r>
              <a:rPr lang="ru-RU" sz="5100" b="0" strike="noStrike" cap="all" spc="-1" dirty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МАОУ Стрехнинская СОШ</a:t>
            </a:r>
            <a:endParaRPr lang="ru-RU" sz="51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</a:pPr>
            <a:r>
              <a:rPr lang="ru-RU" sz="6400" b="0" strike="noStrike" spc="-1" smtClean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2021</a:t>
            </a: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</a:pPr>
            <a:endParaRPr lang="ru-RU" sz="6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</a:pPr>
            <a:endParaRPr lang="ru-RU" sz="64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</a:pPr>
            <a:endParaRPr lang="ru-RU" sz="6400" b="0" strike="noStrike" spc="-1" dirty="0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</a:pPr>
            <a:endParaRPr lang="ru-RU" sz="6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192040" y="685800"/>
            <a:ext cx="8888400" cy="46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cap="all" spc="-1">
                <a:solidFill>
                  <a:srgbClr val="B80E0F"/>
                </a:solidFill>
                <a:latin typeface="Impact"/>
                <a:ea typeface="DejaVu Sans"/>
              </a:rPr>
              <a:t>Возложение цветов к мемориалу погибших воинов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31" name="Picture 2" descr="C:\Users\Семенова Нина Владим\Desktop\ВЕТЕРАН Ишимский район\DSCN0937.JPG"/>
          <p:cNvPicPr/>
          <p:nvPr/>
        </p:nvPicPr>
        <p:blipFill>
          <a:blip r:embed="rId2"/>
          <a:stretch/>
        </p:blipFill>
        <p:spPr>
          <a:xfrm>
            <a:off x="930960" y="1399680"/>
            <a:ext cx="5420520" cy="406476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6633720" y="1413000"/>
            <a:ext cx="4619880" cy="393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Impact"/>
                <a:ea typeface="DejaVu Sans"/>
              </a:rPr>
              <a:t>Вы знали невзгоды и злую войну,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Impact"/>
                <a:ea typeface="DejaVu Sans"/>
              </a:rPr>
              <a:t>Вы ярость на сердце носили,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Impact"/>
                <a:ea typeface="DejaVu Sans"/>
              </a:rPr>
              <a:t>Вы грудью своей защитили страну,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Impact"/>
                <a:ea typeface="DejaVu Sans"/>
              </a:rPr>
              <a:t>Врага-чужеземца сразили.</a:t>
            </a:r>
            <a:r>
              <a:t/>
            </a:r>
            <a:br/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Impact"/>
                <a:ea typeface="DejaVu Sans"/>
              </a:rPr>
              <a:t>И помнит Россия ваш дух боевой.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Impact"/>
                <a:ea typeface="DejaVu Sans"/>
              </a:rPr>
              <a:t>Ваш подвиг - пример поколениям.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Impact"/>
                <a:ea typeface="DejaVu Sans"/>
              </a:rPr>
              <a:t>Досталась победа ценой дорогой,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Impact"/>
                <a:ea typeface="DejaVu Sans"/>
              </a:rPr>
              <a:t>Не встала страна на колени.</a:t>
            </a:r>
            <a:r>
              <a:t/>
            </a:r>
            <a:br/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Impact"/>
                <a:ea typeface="DejaVu Sans"/>
              </a:rPr>
              <a:t>Прошло много лет, но поныне у вас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Impact"/>
                <a:ea typeface="DejaVu Sans"/>
              </a:rPr>
              <a:t>Горят не зажившие раны.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Impact"/>
                <a:ea typeface="DejaVu Sans"/>
              </a:rPr>
              <a:t>В день светлый Победы огонь не угас,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Impact"/>
                <a:ea typeface="DejaVu Sans"/>
              </a:rPr>
              <a:t>Вам славу поём, Ветераны! 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33" name="Объект 3"/>
          <p:cNvPicPr/>
          <p:nvPr/>
        </p:nvPicPr>
        <p:blipFill>
          <a:blip r:embed="rId3"/>
          <a:stretch/>
        </p:blipFill>
        <p:spPr>
          <a:xfrm>
            <a:off x="91440" y="-172440"/>
            <a:ext cx="2098440" cy="245628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133"/>
          <p:cNvPicPr/>
          <p:nvPr/>
        </p:nvPicPr>
        <p:blipFill>
          <a:blip r:embed="rId4"/>
          <a:stretch/>
        </p:blipFill>
        <p:spPr>
          <a:xfrm>
            <a:off x="360" y="5587920"/>
            <a:ext cx="3211200" cy="79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54120" y="144000"/>
            <a:ext cx="10648080" cy="99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32500" lnSpcReduction="10000"/>
          </a:bodyPr>
          <a:lstStyle/>
          <a:p>
            <a:pPr>
              <a:lnSpc>
                <a:spcPct val="90000"/>
              </a:lnSpc>
            </a:pPr>
            <a:r>
              <a:t/>
            </a:r>
            <a:br/>
            <a:r>
              <a:t/>
            </a:r>
            <a:br/>
            <a:r>
              <a:rPr lang="ru-RU" sz="2800" b="0" strike="noStrike" cap="all" spc="-1">
                <a:solidFill>
                  <a:srgbClr val="B80E0F"/>
                </a:solidFill>
                <a:latin typeface="Impact"/>
                <a:ea typeface="DejaVu Sans"/>
              </a:rPr>
              <a:t> </a:t>
            </a:r>
            <a:r>
              <a:t/>
            </a:r>
            <a:br/>
            <a:r>
              <a:rPr lang="ru-RU" sz="6400" b="1" strike="noStrike" cap="all" spc="-1">
                <a:solidFill>
                  <a:srgbClr val="FFFFFF"/>
                </a:solidFill>
                <a:latin typeface="Times New Roman"/>
                <a:ea typeface="DejaVu Sans"/>
              </a:rPr>
              <a:t>Торжественная встреча  с участником  Сталинградской битвы </a:t>
            </a:r>
            <a:r>
              <a:t/>
            </a:r>
            <a:br/>
            <a:r>
              <a:rPr lang="ru-RU" sz="6400" b="1" strike="noStrike" cap="all" spc="-1">
                <a:solidFill>
                  <a:srgbClr val="FFFFFF"/>
                </a:solidFill>
                <a:latin typeface="Times New Roman"/>
                <a:ea typeface="DejaVu Sans"/>
              </a:rPr>
              <a:t>Кожевниковым  Петром Лаврентьевичем в МАОУ Стрехнинская СОШ, посвященная 70-летию победы в сталинградской битве. 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 lang="ru-RU" sz="6400" b="0" strike="noStrike" spc="-1">
              <a:latin typeface="Arial"/>
            </a:endParaRPr>
          </a:p>
        </p:txBody>
      </p:sp>
      <p:pic>
        <p:nvPicPr>
          <p:cNvPr id="136" name="Picture 3" descr="E:\Desktop\фото мое\ФОТО ШКОЛА\фото ветеран\IMG_20180202_135752.jpg"/>
          <p:cNvPicPr/>
          <p:nvPr/>
        </p:nvPicPr>
        <p:blipFill>
          <a:blip r:embed="rId2"/>
          <a:stretch/>
        </p:blipFill>
        <p:spPr>
          <a:xfrm>
            <a:off x="381240" y="1076400"/>
            <a:ext cx="3348720" cy="4465800"/>
          </a:xfrm>
          <a:prstGeom prst="rect">
            <a:avLst/>
          </a:prstGeom>
          <a:ln>
            <a:noFill/>
          </a:ln>
        </p:spPr>
      </p:pic>
      <p:pic>
        <p:nvPicPr>
          <p:cNvPr id="137" name="Picture 2" descr="C:\Users\Семенова Нина Владим\Desktop\ВЕТЕРАН Ишимский район\фото ветеран\IMG_20180202_140352.jpg"/>
          <p:cNvPicPr/>
          <p:nvPr/>
        </p:nvPicPr>
        <p:blipFill>
          <a:blip r:embed="rId3"/>
          <a:stretch/>
        </p:blipFill>
        <p:spPr>
          <a:xfrm>
            <a:off x="4213440" y="997560"/>
            <a:ext cx="3408120" cy="4545000"/>
          </a:xfrm>
          <a:prstGeom prst="rect">
            <a:avLst/>
          </a:prstGeom>
          <a:ln>
            <a:noFill/>
          </a:ln>
        </p:spPr>
      </p:pic>
      <p:pic>
        <p:nvPicPr>
          <p:cNvPr id="138" name="Picture 3" descr="C:\Users\Семенова Нина Владим\Desktop\ВЕТЕРАН Ишимский район\фото ветеран\IMG_20180202_142116.jpg"/>
          <p:cNvPicPr/>
          <p:nvPr/>
        </p:nvPicPr>
        <p:blipFill>
          <a:blip r:embed="rId4"/>
          <a:stretch/>
        </p:blipFill>
        <p:spPr>
          <a:xfrm>
            <a:off x="8000640" y="997560"/>
            <a:ext cx="3408120" cy="454500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138"/>
          <p:cNvPicPr/>
          <p:nvPr/>
        </p:nvPicPr>
        <p:blipFill>
          <a:blip r:embed="rId5"/>
          <a:stretch/>
        </p:blipFill>
        <p:spPr>
          <a:xfrm>
            <a:off x="360" y="5587920"/>
            <a:ext cx="3211200" cy="79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73760" y="407160"/>
            <a:ext cx="10573560" cy="92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t/>
            </a:r>
            <a:br/>
            <a:r>
              <a:t/>
            </a:r>
            <a:br/>
            <a:r>
              <a:rPr lang="ru-RU" sz="2400" b="1" strike="noStrike" cap="all" spc="-1">
                <a:solidFill>
                  <a:srgbClr val="B80E0F"/>
                </a:solidFill>
                <a:latin typeface="Impact"/>
                <a:ea typeface="DejaVu Sans"/>
              </a:rPr>
              <a:t>Торжественная встреча  с участником  Сталинградской битвы </a:t>
            </a:r>
            <a:r>
              <a:t/>
            </a:r>
            <a:br/>
            <a:r>
              <a:rPr lang="ru-RU" sz="2400" b="1" strike="noStrike" cap="all" spc="-1">
                <a:solidFill>
                  <a:srgbClr val="B80E0F"/>
                </a:solidFill>
                <a:latin typeface="Impact"/>
                <a:ea typeface="DejaVu Sans"/>
              </a:rPr>
              <a:t>Кожевниковым  Петром Лаврентьевичем в МАОУ Стрехнинская СОШ, посвященная 70-летию победы в сталинградской битве. </a:t>
            </a:r>
            <a:r>
              <a:t/>
            </a:r>
            <a:br/>
            <a:endParaRPr lang="ru-RU" sz="2400" b="0" strike="noStrike" spc="-1">
              <a:latin typeface="Arial"/>
            </a:endParaRPr>
          </a:p>
        </p:txBody>
      </p:sp>
      <p:pic>
        <p:nvPicPr>
          <p:cNvPr id="141" name="Picture 2" descr="C:\Users\Семенова Нина Владим\Desktop\ВЕТЕРАН Ишимский район\фото ветеран\IMG_20180202_144639.jpg"/>
          <p:cNvPicPr/>
          <p:nvPr/>
        </p:nvPicPr>
        <p:blipFill>
          <a:blip r:embed="rId2"/>
          <a:stretch/>
        </p:blipFill>
        <p:spPr>
          <a:xfrm>
            <a:off x="402120" y="1679040"/>
            <a:ext cx="10900800" cy="343620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141"/>
          <p:cNvPicPr/>
          <p:nvPr/>
        </p:nvPicPr>
        <p:blipFill>
          <a:blip r:embed="rId3"/>
          <a:stretch/>
        </p:blipFill>
        <p:spPr>
          <a:xfrm>
            <a:off x="360" y="5587920"/>
            <a:ext cx="3211200" cy="79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978440" y="0"/>
            <a:ext cx="2425320" cy="571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t/>
            </a:r>
            <a:br/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Спасибо вам большое, ветераны!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Спасибо вам за мир на всей земле,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За каждый бой, что лег на сердце шрамом,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За то, что дали вы отпор войне!</a:t>
            </a:r>
            <a:r>
              <a:t/>
            </a:r>
            <a:br/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Здоровья вам желаем, долголетия,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Надежды в сердце, а в душе — весны,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Чтоб были рядом внуки ваши, дети,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Чтоб в мире больше не было войны!</a:t>
            </a:r>
            <a:r>
              <a:t/>
            </a:r>
            <a:br/>
            <a:endParaRPr lang="ru-RU" sz="1400" b="0" strike="noStrike" spc="-1">
              <a:latin typeface="Arial"/>
            </a:endParaRPr>
          </a:p>
        </p:txBody>
      </p:sp>
      <p:pic>
        <p:nvPicPr>
          <p:cNvPr id="144" name="Picture 2" descr="C:\Users\Семенова Нина Владим\Desktop\ВЕТЕРАН Ишимский район\фото ветеран\IMG_20180202_140122.jpg"/>
          <p:cNvPicPr/>
          <p:nvPr/>
        </p:nvPicPr>
        <p:blipFill>
          <a:blip r:embed="rId2"/>
          <a:stretch/>
        </p:blipFill>
        <p:spPr>
          <a:xfrm>
            <a:off x="397440" y="1153440"/>
            <a:ext cx="4380480" cy="3957480"/>
          </a:xfrm>
          <a:prstGeom prst="rect">
            <a:avLst/>
          </a:prstGeom>
          <a:ln>
            <a:noFill/>
          </a:ln>
        </p:spPr>
      </p:pic>
      <p:pic>
        <p:nvPicPr>
          <p:cNvPr id="145" name="Picture 3" descr="C:\Users\Семенова Нина Владим\Desktop\ВЕТЕРАН Ишимский район\фото ветеран\IMG_20180202_140142.jpg"/>
          <p:cNvPicPr/>
          <p:nvPr/>
        </p:nvPicPr>
        <p:blipFill>
          <a:blip r:embed="rId3"/>
          <a:stretch/>
        </p:blipFill>
        <p:spPr>
          <a:xfrm>
            <a:off x="7513560" y="777240"/>
            <a:ext cx="3322080" cy="437436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698400" y="382320"/>
            <a:ext cx="6514920" cy="60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cap="all" spc="-1">
                <a:solidFill>
                  <a:srgbClr val="B80E0F"/>
                </a:solidFill>
                <a:latin typeface="Impact"/>
                <a:ea typeface="DejaVu Sans"/>
              </a:rPr>
              <a:t>Мы Вас благодарим…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47" name="Рисунок 146"/>
          <p:cNvPicPr/>
          <p:nvPr/>
        </p:nvPicPr>
        <p:blipFill>
          <a:blip r:embed="rId4"/>
          <a:stretch/>
        </p:blipFill>
        <p:spPr>
          <a:xfrm>
            <a:off x="360" y="5587920"/>
            <a:ext cx="3211200" cy="79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кожевников"/>
          <p:cNvPicPr/>
          <p:nvPr/>
        </p:nvPicPr>
        <p:blipFill>
          <a:blip r:embed="rId2"/>
          <a:srcRect l="6681" t="12893" r="24636" b="23904"/>
          <a:stretch/>
        </p:blipFill>
        <p:spPr>
          <a:xfrm>
            <a:off x="6450840" y="1254960"/>
            <a:ext cx="3246120" cy="4144680"/>
          </a:xfrm>
          <a:prstGeom prst="rect">
            <a:avLst/>
          </a:prstGeom>
          <a:ln>
            <a:noFill/>
          </a:ln>
        </p:spPr>
      </p:pic>
      <p:pic>
        <p:nvPicPr>
          <p:cNvPr id="94" name="Picture 3" descr="1"/>
          <p:cNvPicPr/>
          <p:nvPr/>
        </p:nvPicPr>
        <p:blipFill>
          <a:blip r:embed="rId3"/>
          <a:srcRect l="37711" r="9314" b="502"/>
          <a:stretch/>
        </p:blipFill>
        <p:spPr>
          <a:xfrm>
            <a:off x="1944720" y="1269000"/>
            <a:ext cx="3065760" cy="41306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855720" y="685800"/>
            <a:ext cx="1022436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80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36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УЧАСТНИК ГЕРОИЧЕСКОЙ ОБОРОНЫ СТАЛИНГРАДА.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332640" y="295200"/>
            <a:ext cx="10748160" cy="155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1000" lnSpcReduction="10000"/>
          </a:bodyPr>
          <a:lstStyle/>
          <a:p>
            <a:pPr>
              <a:lnSpc>
                <a:spcPct val="9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5400" b="0" strike="noStrike" cap="all" spc="-1">
                <a:solidFill>
                  <a:srgbClr val="0070C0"/>
                </a:solidFill>
                <a:latin typeface="Impact"/>
                <a:ea typeface="DejaVu Sans"/>
              </a:rPr>
              <a:t> </a:t>
            </a:r>
            <a:endParaRPr lang="ru-RU" sz="5400" b="0" strike="noStrike" spc="-1">
              <a:latin typeface="Arial"/>
            </a:endParaRPr>
          </a:p>
        </p:txBody>
      </p:sp>
      <p:pic>
        <p:nvPicPr>
          <p:cNvPr id="97" name="Picture 2" descr="E:\Desktop\фото мое\ФОТО ШКОЛА\фото ветеран\IMG_20180202_135234.jpg"/>
          <p:cNvPicPr/>
          <p:nvPr/>
        </p:nvPicPr>
        <p:blipFill>
          <a:blip r:embed="rId2"/>
          <a:stretch/>
        </p:blipFill>
        <p:spPr>
          <a:xfrm>
            <a:off x="6117120" y="1338120"/>
            <a:ext cx="4880160" cy="3659760"/>
          </a:xfrm>
          <a:prstGeom prst="rect">
            <a:avLst/>
          </a:prstGeom>
          <a:ln>
            <a:noFill/>
          </a:ln>
        </p:spPr>
      </p:pic>
      <p:pic>
        <p:nvPicPr>
          <p:cNvPr id="98" name="Picture 2" descr="C:\Users\Семенова Нина Владим\Desktop\ВЕТЕРАН Ишимский район\фото ветеран\IMG_20180202_135322.jpg"/>
          <p:cNvPicPr/>
          <p:nvPr/>
        </p:nvPicPr>
        <p:blipFill>
          <a:blip r:embed="rId3"/>
          <a:stretch/>
        </p:blipFill>
        <p:spPr>
          <a:xfrm flipH="1">
            <a:off x="587160" y="750960"/>
            <a:ext cx="3527640" cy="470412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906120" y="299160"/>
            <a:ext cx="10174320" cy="57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cap="all" spc="-1">
                <a:solidFill>
                  <a:srgbClr val="B80E0F"/>
                </a:solidFill>
                <a:latin typeface="Impact"/>
                <a:ea typeface="DejaVu Sans"/>
              </a:rPr>
              <a:t>Петр Лаврентьевич Кожевников в музее Стрехнинской школы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4289400" y="1404720"/>
            <a:ext cx="1702800" cy="33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Impact"/>
                <a:ea typeface="DejaVu Sans"/>
              </a:rPr>
              <a:t>“Святое хранилище истории и традиций малой Родины”. Именно так  называют ветераны музей нашей Стрехнинской школы.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01" name="Рисунок 100"/>
          <p:cNvPicPr/>
          <p:nvPr/>
        </p:nvPicPr>
        <p:blipFill>
          <a:blip r:embed="rId4"/>
          <a:stretch/>
        </p:blipFill>
        <p:spPr>
          <a:xfrm>
            <a:off x="360" y="5587920"/>
            <a:ext cx="3211200" cy="79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964440" y="424080"/>
            <a:ext cx="1011636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0" strike="noStrike" cap="all" spc="-1">
                <a:solidFill>
                  <a:srgbClr val="B80E0F"/>
                </a:solidFill>
                <a:latin typeface="Impact"/>
                <a:ea typeface="DejaVu Sans"/>
              </a:rPr>
              <a:t>Никто не забыт, ничто не забыто…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03" name="Picture 2" descr="C:\Users\Семенова Нина Владим\Desktop\ВЕТЕРАН Ишимский район\фото ветеран\IMG_20180202_135102.jpg"/>
          <p:cNvPicPr/>
          <p:nvPr/>
        </p:nvPicPr>
        <p:blipFill>
          <a:blip r:embed="rId2"/>
          <a:stretch/>
        </p:blipFill>
        <p:spPr>
          <a:xfrm>
            <a:off x="4979160" y="1028880"/>
            <a:ext cx="6019200" cy="451368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756360" y="751680"/>
            <a:ext cx="4128840" cy="468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228600" indent="-226440" algn="just">
              <a:lnSpc>
                <a:spcPct val="120000"/>
              </a:lnSpc>
              <a:spcBef>
                <a:spcPts val="1001"/>
              </a:spcBef>
              <a:buClr>
                <a:srgbClr val="B80E0F"/>
              </a:buClr>
              <a:buSzPct val="160000"/>
              <a:buFont typeface="Arial"/>
              <a:buChar char="•"/>
            </a:pPr>
            <a:r>
              <a:rPr lang="ru-RU" sz="12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Среди экспонатов музея Стрехнинской СОШ – предметы, свидетельствующие о национальных традициях, местных обычаях, элементы военного быта наших соотечественников, фотографии из архивов, которые представляют для всех посетителей несомненный интерес. В школьном музее Боевой славы собраны документы, правдиво повествующие о войне, позволяющие сохранить в памяти потомков историю вклада в Великую Победу нашего многонационального народа. Уверены, что музей поможет пронести через годы и десятилетия память о страшном, но героическом времени. Музей, как центр героико-патриотического, интернационального и нравственного воспитания молодежи безмолвно, но предельно красноречиво выполняет свою великую миссию – доносит эхо минувших лет, исторические факты, до нынешнего молодого поколения. А также знания и опыт, которыми старшее поколение щедро делится с учащимися школы, а эти знания, попав в благодатную почву, дают добрые всходы. 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105" name="Рисунок 104"/>
          <p:cNvPicPr/>
          <p:nvPr/>
        </p:nvPicPr>
        <p:blipFill>
          <a:blip r:embed="rId3"/>
          <a:stretch/>
        </p:blipFill>
        <p:spPr>
          <a:xfrm>
            <a:off x="360" y="5587920"/>
            <a:ext cx="3211200" cy="79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664920" y="615240"/>
            <a:ext cx="10415520" cy="4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0" strike="noStrike" cap="all" spc="-1">
                <a:solidFill>
                  <a:srgbClr val="B80E0F"/>
                </a:solidFill>
                <a:latin typeface="Impact"/>
                <a:ea typeface="DejaVu Sans"/>
              </a:rPr>
              <a:t>В память о ветеранах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07" name="Picture 3" descr="C:\Users\Семенова Нина Владим\Desktop\7.jpg"/>
          <p:cNvPicPr/>
          <p:nvPr/>
        </p:nvPicPr>
        <p:blipFill>
          <a:blip r:embed="rId2"/>
          <a:stretch/>
        </p:blipFill>
        <p:spPr>
          <a:xfrm>
            <a:off x="6217920" y="1122120"/>
            <a:ext cx="5057640" cy="379296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565200" y="962280"/>
            <a:ext cx="5708520" cy="41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16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Деревья всегда считались символом продолжения жизни на Земле. Чтобы ПАМЯТЬ  Каждый человек, кто принимал участие в этой акции, А в их числе был и ветеран Петр Кожевников, смог с помощью своего труда, выразить благодарность защитникам Родины. Ведь почет и уважение подвигам ветеранов должны выражаться не только в преддверии 9 мая. Собственноручно создавая подобные аллеи, мы можем каждый день, проходя мимо, задуматься и мысленно отблагодарить героев за возможность расти и жить в свободной стране.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16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Пройдет совсем немного времени, хвойные деревца окрепнут и пойдут в рост. Вместе с ними будут подрастать и дети, которые в день акции очень старались помочь в посадке сосен.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81760" y="174600"/>
            <a:ext cx="10490400" cy="80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cap="all" spc="-1">
                <a:solidFill>
                  <a:srgbClr val="B80E0F"/>
                </a:solidFill>
                <a:latin typeface="Impact"/>
                <a:ea typeface="DejaVu Sans"/>
              </a:rPr>
              <a:t>Бессмертный  полк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772920" y="873000"/>
            <a:ext cx="4519800" cy="455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Идут по улицам опять,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Родные наши Ветераны.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Всё та же выправка и стать,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Всё тот же праздник - самый главный!</a:t>
            </a:r>
            <a:r>
              <a:t/>
            </a:r>
            <a:br/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Горят огнями ордена,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Блестят парадные мундиры.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И с ними вместе вся страна,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Шагает поступью единой.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Сверкают радостью глаза,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Восторг сердца переполняет.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Они всё так же как тогда,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Парадом мужества шагают.</a:t>
            </a:r>
            <a:r>
              <a:t/>
            </a:r>
            <a:br/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И не забыть им ту весну,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Тот май, те запахи сирени,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Когда закончили войну,</a:t>
            </a:r>
            <a:r>
              <a:t/>
            </a:r>
            <a:br/>
            <a:r>
              <a:rPr lang="ru-RU" sz="1400" b="0" strike="noStrike" cap="all" spc="-1">
                <a:solidFill>
                  <a:srgbClr val="FFFFFF"/>
                </a:solidFill>
                <a:latin typeface="Impact"/>
                <a:ea typeface="DejaVu Sans"/>
              </a:rPr>
              <a:t>Победным шествием в Берлине.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11" name="Picture 4" descr="C:\Users\Семенова Нина Владим\Desktop\4.jpg"/>
          <p:cNvPicPr/>
          <p:nvPr/>
        </p:nvPicPr>
        <p:blipFill>
          <a:blip r:embed="rId2"/>
          <a:stretch/>
        </p:blipFill>
        <p:spPr>
          <a:xfrm>
            <a:off x="4829760" y="810000"/>
            <a:ext cx="5733720" cy="4299840"/>
          </a:xfrm>
          <a:prstGeom prst="rect">
            <a:avLst/>
          </a:prstGeom>
          <a:ln>
            <a:noFill/>
          </a:ln>
        </p:spPr>
      </p:pic>
      <p:pic>
        <p:nvPicPr>
          <p:cNvPr id="112" name="Рисунок 8"/>
          <p:cNvPicPr/>
          <p:nvPr/>
        </p:nvPicPr>
        <p:blipFill>
          <a:blip r:embed="rId3"/>
          <a:stretch/>
        </p:blipFill>
        <p:spPr>
          <a:xfrm>
            <a:off x="4098240" y="425880"/>
            <a:ext cx="2936520" cy="1467000"/>
          </a:xfrm>
          <a:prstGeom prst="rect">
            <a:avLst/>
          </a:prstGeom>
          <a:ln>
            <a:noFill/>
          </a:ln>
        </p:spPr>
      </p:pic>
      <p:pic>
        <p:nvPicPr>
          <p:cNvPr id="113" name="Рисунок 112"/>
          <p:cNvPicPr/>
          <p:nvPr/>
        </p:nvPicPr>
        <p:blipFill>
          <a:blip r:embed="rId4"/>
          <a:stretch/>
        </p:blipFill>
        <p:spPr>
          <a:xfrm>
            <a:off x="360" y="5549760"/>
            <a:ext cx="3325680" cy="82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90880" y="617400"/>
            <a:ext cx="6078600" cy="56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cap="all" spc="-1">
                <a:solidFill>
                  <a:srgbClr val="B80E0F"/>
                </a:solidFill>
                <a:latin typeface="Impact"/>
                <a:ea typeface="DejaVu Sans"/>
              </a:rPr>
              <a:t>Бессмертный  полк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15" name="Рисунок 7"/>
          <p:cNvPicPr/>
          <p:nvPr/>
        </p:nvPicPr>
        <p:blipFill>
          <a:blip r:embed="rId2"/>
          <a:stretch/>
        </p:blipFill>
        <p:spPr>
          <a:xfrm>
            <a:off x="3620160" y="1150920"/>
            <a:ext cx="2936520" cy="1467000"/>
          </a:xfrm>
          <a:prstGeom prst="rect">
            <a:avLst/>
          </a:prstGeom>
          <a:ln>
            <a:noFill/>
          </a:ln>
        </p:spPr>
      </p:pic>
      <p:pic>
        <p:nvPicPr>
          <p:cNvPr id="116" name="Picture 4" descr="C:\Users\Семенова Нина Владим\Desktop\09.05.jpg"/>
          <p:cNvPicPr/>
          <p:nvPr/>
        </p:nvPicPr>
        <p:blipFill>
          <a:blip r:embed="rId3"/>
          <a:stretch/>
        </p:blipFill>
        <p:spPr>
          <a:xfrm>
            <a:off x="6691680" y="902160"/>
            <a:ext cx="4493520" cy="449352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290880" y="1001880"/>
            <a:ext cx="4794120" cy="23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Impact"/>
                <a:ea typeface="DejaVu Sans"/>
              </a:rPr>
              <a:t>Бессмертный полк. И миллионы лиц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Impact"/>
                <a:ea typeface="DejaVu Sans"/>
              </a:rPr>
              <a:t>Мелькают, словно кадры кинохроник.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Impact"/>
                <a:ea typeface="DejaVu Sans"/>
              </a:rPr>
              <a:t>Стираются препятствия границ,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Impact"/>
                <a:ea typeface="DejaVu Sans"/>
              </a:rPr>
              <a:t>Пылает сердце прямо на ладони.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Impact"/>
                <a:ea typeface="DejaVu Sans"/>
              </a:rPr>
              <a:t>Как много лет промчалось с той войны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Impact"/>
                <a:ea typeface="DejaVu Sans"/>
              </a:rPr>
              <a:t>И только память остается в силе.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Impact"/>
                <a:ea typeface="DejaVu Sans"/>
              </a:rPr>
              <a:t>Лишь дайте ей минуту тишины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Impact"/>
                <a:ea typeface="DejaVu Sans"/>
              </a:rPr>
              <a:t>Во имя павших и живых солдат России…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864360" y="2856240"/>
            <a:ext cx="5675400" cy="234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Impact"/>
                <a:ea typeface="DejaVu Sans"/>
              </a:rPr>
              <a:t>Стрехнинская школа ежегодно участвует в акции «Бессмертный полк».  И каждый раз — больше сотни участников: учеников, родителей, учителей. Все мы идем сюда по зову сердца. За каждой фотографией — история семьи. За каждой историей семьи — история целой страны.</a:t>
            </a:r>
            <a:r>
              <a:t/>
            </a:r>
            <a:br/>
            <a:r>
              <a:rPr lang="ru-RU" sz="1600" b="0" strike="noStrike" spc="-1">
                <a:solidFill>
                  <a:srgbClr val="FFFFFF"/>
                </a:solidFill>
                <a:latin typeface="Impact"/>
                <a:ea typeface="DejaVu Sans"/>
              </a:rPr>
              <a:t>Какие чувства после участия в «Бессмертном полку»?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Impact"/>
                <a:ea typeface="DejaVu Sans"/>
              </a:rPr>
              <a:t> Мы — единое целое со всеми. 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19" name="Рисунок 118"/>
          <p:cNvPicPr/>
          <p:nvPr/>
        </p:nvPicPr>
        <p:blipFill>
          <a:blip r:embed="rId4"/>
          <a:stretch/>
        </p:blipFill>
        <p:spPr>
          <a:xfrm>
            <a:off x="360" y="5549760"/>
            <a:ext cx="3325680" cy="83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-58320" y="461520"/>
            <a:ext cx="4494960" cy="467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pic>
        <p:nvPicPr>
          <p:cNvPr id="121" name="Рисунок 3"/>
          <p:cNvPicPr/>
          <p:nvPr/>
        </p:nvPicPr>
        <p:blipFill>
          <a:blip r:embed="rId2"/>
          <a:stretch/>
        </p:blipFill>
        <p:spPr>
          <a:xfrm>
            <a:off x="5928840" y="134280"/>
            <a:ext cx="2936520" cy="1467000"/>
          </a:xfrm>
          <a:prstGeom prst="rect">
            <a:avLst/>
          </a:prstGeom>
          <a:ln>
            <a:noFill/>
          </a:ln>
        </p:spPr>
      </p:pic>
      <p:pic>
        <p:nvPicPr>
          <p:cNvPr id="122" name="Picture 2"/>
          <p:cNvPicPr/>
          <p:nvPr/>
        </p:nvPicPr>
        <p:blipFill>
          <a:blip r:embed="rId3"/>
          <a:stretch/>
        </p:blipFill>
        <p:spPr>
          <a:xfrm>
            <a:off x="3858840" y="1695240"/>
            <a:ext cx="3728160" cy="372816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448920" y="1213560"/>
            <a:ext cx="3405960" cy="52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Impact"/>
                <a:ea typeface="DejaVu Sans"/>
              </a:rPr>
              <a:t>Бессмертный полк возрождает память о героях Великой Отечественной войны: ветеранах армии и флота, тружениках тыла и трудовых армий, партизанах, узниках фашистских лагерей, блокадниках, бойцах сопротивления, детях войны… ­ о всех тех, кто внес свой личный вклад в общее дело Победы над фашизмом. В нашем селе в настоящее время осталось два ветерана Великой отечественной воны: Кожевников Пётр Лаврентьевич и Бородулин Александр Кузьмич.</a:t>
            </a:r>
            <a:r>
              <a:t/>
            </a:r>
            <a:br/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endParaRPr lang="ru-RU" sz="1600" b="0" strike="noStrike" spc="-1">
              <a:latin typeface="Arial"/>
            </a:endParaRPr>
          </a:p>
        </p:txBody>
      </p:sp>
      <p:pic>
        <p:nvPicPr>
          <p:cNvPr id="124" name="Picture 3" descr="C:\Users\Семенова Нина Владим\Desktop\05.09.18.jpg"/>
          <p:cNvPicPr/>
          <p:nvPr/>
        </p:nvPicPr>
        <p:blipFill>
          <a:blip r:embed="rId4"/>
          <a:stretch/>
        </p:blipFill>
        <p:spPr>
          <a:xfrm>
            <a:off x="7702920" y="1695240"/>
            <a:ext cx="3728160" cy="372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85800" y="398880"/>
            <a:ext cx="10394640" cy="12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0" strike="noStrike" cap="all" spc="-1">
                <a:solidFill>
                  <a:srgbClr val="B80E0F"/>
                </a:solidFill>
                <a:latin typeface="Impact"/>
                <a:ea typeface="DejaVu Sans"/>
              </a:rPr>
              <a:t>Поздравление ветеранов с праздником 9 мая!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26" name="Picture 2" descr="E:\9 мая\DSCN0973.JPG"/>
          <p:cNvPicPr/>
          <p:nvPr/>
        </p:nvPicPr>
        <p:blipFill>
          <a:blip r:embed="rId2"/>
          <a:stretch/>
        </p:blipFill>
        <p:spPr>
          <a:xfrm>
            <a:off x="739800" y="1462680"/>
            <a:ext cx="2904840" cy="3873960"/>
          </a:xfrm>
          <a:prstGeom prst="rect">
            <a:avLst/>
          </a:prstGeom>
          <a:ln>
            <a:noFill/>
          </a:ln>
        </p:spPr>
      </p:pic>
      <p:pic>
        <p:nvPicPr>
          <p:cNvPr id="127" name="Picture 3" descr="E:\9 мая\DSCN0951.JPG"/>
          <p:cNvPicPr/>
          <p:nvPr/>
        </p:nvPicPr>
        <p:blipFill>
          <a:blip r:embed="rId3"/>
          <a:stretch/>
        </p:blipFill>
        <p:spPr>
          <a:xfrm>
            <a:off x="8321040" y="1462680"/>
            <a:ext cx="2750400" cy="3668040"/>
          </a:xfrm>
          <a:prstGeom prst="rect">
            <a:avLst/>
          </a:prstGeom>
          <a:ln>
            <a:noFill/>
          </a:ln>
        </p:spPr>
      </p:pic>
      <p:pic>
        <p:nvPicPr>
          <p:cNvPr id="128" name="Picture 5" descr="E:\9 мая\DSCN0872.JPG"/>
          <p:cNvPicPr/>
          <p:nvPr/>
        </p:nvPicPr>
        <p:blipFill>
          <a:blip r:embed="rId4"/>
          <a:stretch/>
        </p:blipFill>
        <p:spPr>
          <a:xfrm>
            <a:off x="4031640" y="1905840"/>
            <a:ext cx="3983760" cy="298764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6"/>
          <p:cNvPicPr/>
          <p:nvPr/>
        </p:nvPicPr>
        <p:blipFill>
          <a:blip r:embed="rId5"/>
          <a:stretch/>
        </p:blipFill>
        <p:spPr>
          <a:xfrm>
            <a:off x="0" y="5047920"/>
            <a:ext cx="2936520" cy="146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МАОУ Стрехнинская СОШ_Крапивина_Презентация</Template>
  <TotalTime>11</TotalTime>
  <Words>417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DejaVu Sans</vt:lpstr>
      <vt:lpstr>Impact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Татьяна</dc:creator>
  <dc:description/>
  <cp:lastModifiedBy>user</cp:lastModifiedBy>
  <cp:revision>7</cp:revision>
  <dcterms:created xsi:type="dcterms:W3CDTF">2020-06-25T11:18:42Z</dcterms:created>
  <dcterms:modified xsi:type="dcterms:W3CDTF">2021-07-07T05:57:24Z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