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6" r:id="rId2"/>
    <p:sldId id="263" r:id="rId3"/>
    <p:sldId id="264" r:id="rId4"/>
    <p:sldId id="277" r:id="rId5"/>
    <p:sldId id="279" r:id="rId6"/>
    <p:sldId id="285" r:id="rId7"/>
    <p:sldId id="286" r:id="rId8"/>
    <p:sldId id="288" r:id="rId9"/>
    <p:sldId id="290" r:id="rId10"/>
    <p:sldId id="291" r:id="rId11"/>
    <p:sldId id="292" r:id="rId12"/>
    <p:sldId id="293" r:id="rId13"/>
    <p:sldId id="294" r:id="rId14"/>
    <p:sldId id="295" r:id="rId15"/>
    <p:sldId id="296" r:id="rId16"/>
    <p:sldId id="297" r:id="rId17"/>
    <p:sldId id="298" r:id="rId18"/>
    <p:sldId id="280" r:id="rId19"/>
    <p:sldId id="281" r:id="rId20"/>
    <p:sldId id="299" r:id="rId21"/>
    <p:sldId id="300" r:id="rId22"/>
    <p:sldId id="301" r:id="rId23"/>
    <p:sldId id="302" r:id="rId24"/>
    <p:sldId id="282" r:id="rId25"/>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03864"/>
    <a:srgbClr val="214196"/>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92759" autoAdjust="0"/>
  </p:normalViewPr>
  <p:slideViewPr>
    <p:cSldViewPr snapToGrid="0" snapToObjects="1">
      <p:cViewPr varScale="1">
        <p:scale>
          <a:sx n="100" d="100"/>
          <a:sy n="100" d="100"/>
        </p:scale>
        <p:origin x="872"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7E180D-6102-584A-AE7E-FCE0207FD947}" type="datetimeFigureOut">
              <a:rPr lang="ru-RU" smtClean="0"/>
              <a:t>25.08.2023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EF40C1E-1425-A049-A548-4D4CEB32FBBC}" type="slidenum">
              <a:rPr lang="ru-RU" smtClean="0"/>
              <a:t>‹#›</a:t>
            </a:fld>
            <a:endParaRPr lang="ru-RU"/>
          </a:p>
        </p:txBody>
      </p:sp>
    </p:spTree>
    <p:extLst>
      <p:ext uri="{BB962C8B-B14F-4D97-AF65-F5344CB8AC3E}">
        <p14:creationId xmlns:p14="http://schemas.microsoft.com/office/powerpoint/2010/main" val="115540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F66331-E3C9-934C-9C3F-C1D011E2C9D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ADA8932-F790-1040-BA9D-3A8997DBD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88918E2-E00E-B744-924E-FD46C640AFAC}"/>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4C9FEE02-E3AF-8440-B722-FBD9C384A2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E87250-46A5-C944-B824-A5D4BBEF9754}"/>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3589857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7291F-326A-9A42-80A0-0D924606CB6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3894EB1-A9B3-1C44-919D-05A26C9B1DF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AE7334-3C27-064D-958D-AAC98A3D7013}"/>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7C9D2B38-B751-0D45-9B98-049B8F4141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E121900-9F04-CD4C-A0B6-DD644C75961A}"/>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28315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D032D21-0BE5-3C48-8FDA-1D038D4DCE9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76DC6B6-0A08-CD43-A787-7D1008A23A5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C43724-9E3D-1741-B605-72EFAD9F3CBA}"/>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3A5132A6-B21E-4145-B747-25524CBE5B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21F82F-2D30-F442-A094-B128F54A6B7A}"/>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72749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BF0FBC-C600-E74A-89E9-A144AF894E9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682FF9E-A4A5-DF46-9978-0FD7A3B8614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14C739-00C4-0248-BF63-F6F348553DD0}"/>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1051A5B7-6642-1B46-986C-D07FBD00BA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146D63A-4A72-DA4F-97AC-810F830324CF}"/>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2914566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116BC-CEAB-8640-8C78-96D727623AC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FF16DD3-77B4-DF41-8249-3EA2FFF0A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0A16CC9-7804-754E-9FF3-4545EB086A1E}"/>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56422644-FC8F-9F46-8EB5-F728251100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8D02476-78E2-6E4A-845B-01413355A2E1}"/>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2244576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2F986-C23A-ED4A-B623-17CE8F5665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CDC73D-4E90-9C41-8964-6A0A3C70FC6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E907B42-EDB8-9C4C-BCA4-2AA54A4D7EA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A6CAE17-3B8D-FE43-A62E-32EAA4D1AF60}"/>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6" name="Нижний колонтитул 5">
            <a:extLst>
              <a:ext uri="{FF2B5EF4-FFF2-40B4-BE49-F238E27FC236}">
                <a16:creationId xmlns:a16="http://schemas.microsoft.com/office/drawing/2014/main" id="{6BA45F8D-BF24-DF42-A483-2C22D98BC9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B5BA594-69E5-9844-8C47-C0E268222054}"/>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2585080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BE9FF3-314B-A84A-B768-8D42F5EC956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23ADC41-AD09-0344-A947-68ACF02F8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FA1A405-F902-8C4F-82E3-B55130D644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32E789C-DBAE-E845-B509-F1F2315F8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2B2CA14-F016-5C42-8AA8-ADCF6249A3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D901BD9-D4D9-184C-ADCD-DA97B674C072}"/>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8" name="Нижний колонтитул 7">
            <a:extLst>
              <a:ext uri="{FF2B5EF4-FFF2-40B4-BE49-F238E27FC236}">
                <a16:creationId xmlns:a16="http://schemas.microsoft.com/office/drawing/2014/main" id="{EEAAD73B-245A-4F46-996B-ABC381D7FFB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4B56712-8174-D943-98D2-F079D89B61DA}"/>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484487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E819F-B694-D041-B5A7-60B6686E70E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D4A11DB-A68F-8F43-B65E-3C7A6AC15D07}"/>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4" name="Нижний колонтитул 3">
            <a:extLst>
              <a:ext uri="{FF2B5EF4-FFF2-40B4-BE49-F238E27FC236}">
                <a16:creationId xmlns:a16="http://schemas.microsoft.com/office/drawing/2014/main" id="{80349BF1-D4AB-9C47-A4F4-2FB4303B181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34303D5-7136-A84D-A7A5-F794DF1D3E35}"/>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3322412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298A18D-9A1A-4544-8C28-67150D94BDBD}"/>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3" name="Нижний колонтитул 2">
            <a:extLst>
              <a:ext uri="{FF2B5EF4-FFF2-40B4-BE49-F238E27FC236}">
                <a16:creationId xmlns:a16="http://schemas.microsoft.com/office/drawing/2014/main" id="{59B72270-7F62-EC4D-909E-E35D7083CDE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FA1E0EA-D141-D040-8D6A-79A6166E49F4}"/>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47092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BFCB6F-4172-684A-9E44-65756E1AF98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08B11C6-357D-A844-BB4E-4A111274B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F59B45C-AFD9-6245-A2EE-1EE5D9A5F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022D54-3AC7-814B-B77F-162EAF2B33F1}"/>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6" name="Нижний колонтитул 5">
            <a:extLst>
              <a:ext uri="{FF2B5EF4-FFF2-40B4-BE49-F238E27FC236}">
                <a16:creationId xmlns:a16="http://schemas.microsoft.com/office/drawing/2014/main" id="{23AD6518-44B7-D540-9AFB-592194A51B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1DC741A-9B00-714B-BB8E-515D1779B39A}"/>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18714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795683-8DF5-C243-B2CB-F70D073A4F0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E471363-5BD9-F64D-9699-499E9A49F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96988A1-E8AB-4C44-B7C9-BD9A6DEA5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D14BC95-1FAA-214B-A03D-95C86DA782AE}"/>
              </a:ext>
            </a:extLst>
          </p:cNvPr>
          <p:cNvSpPr>
            <a:spLocks noGrp="1"/>
          </p:cNvSpPr>
          <p:nvPr>
            <p:ph type="dt" sz="half" idx="10"/>
          </p:nvPr>
        </p:nvSpPr>
        <p:spPr/>
        <p:txBody>
          <a:bodyPr/>
          <a:lstStyle/>
          <a:p>
            <a:fld id="{CF958727-C5D9-944C-BB22-727BDE5A2859}" type="datetimeFigureOut">
              <a:rPr lang="ru-RU" smtClean="0"/>
              <a:t>25.08.2023</a:t>
            </a:fld>
            <a:endParaRPr lang="ru-RU"/>
          </a:p>
        </p:txBody>
      </p:sp>
      <p:sp>
        <p:nvSpPr>
          <p:cNvPr id="6" name="Нижний колонтитул 5">
            <a:extLst>
              <a:ext uri="{FF2B5EF4-FFF2-40B4-BE49-F238E27FC236}">
                <a16:creationId xmlns:a16="http://schemas.microsoft.com/office/drawing/2014/main" id="{C4414577-BD61-2047-A792-70BB74B4E5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B6171E-B962-C342-8C18-835EDAB8C452}"/>
              </a:ext>
            </a:extLst>
          </p:cNvPr>
          <p:cNvSpPr>
            <a:spLocks noGrp="1"/>
          </p:cNvSpPr>
          <p:nvPr>
            <p:ph type="sldNum" sz="quarter" idx="12"/>
          </p:nvPr>
        </p:nvSpPr>
        <p:spPr/>
        <p:txBody>
          <a:bodyPr/>
          <a:lstStyle/>
          <a:p>
            <a:fld id="{5370BF20-984E-6442-A54A-6EB085069A4B}" type="slidenum">
              <a:rPr lang="ru-RU" smtClean="0"/>
              <a:t>‹#›</a:t>
            </a:fld>
            <a:endParaRPr lang="ru-RU"/>
          </a:p>
        </p:txBody>
      </p:sp>
    </p:spTree>
    <p:extLst>
      <p:ext uri="{BB962C8B-B14F-4D97-AF65-F5344CB8AC3E}">
        <p14:creationId xmlns:p14="http://schemas.microsoft.com/office/powerpoint/2010/main" val="1516673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A6FC9-F9A2-0B46-9B89-CAF065BE9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40248F8-BFC3-3546-B5C8-6025C3F3F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453D77-8FA6-ED4F-9748-46504FC7A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58727-C5D9-944C-BB22-727BDE5A2859}" type="datetimeFigureOut">
              <a:rPr lang="ru-RU" smtClean="0"/>
              <a:t>25.08.2023</a:t>
            </a:fld>
            <a:endParaRPr lang="ru-RU"/>
          </a:p>
        </p:txBody>
      </p:sp>
      <p:sp>
        <p:nvSpPr>
          <p:cNvPr id="5" name="Нижний колонтитул 4">
            <a:extLst>
              <a:ext uri="{FF2B5EF4-FFF2-40B4-BE49-F238E27FC236}">
                <a16:creationId xmlns:a16="http://schemas.microsoft.com/office/drawing/2014/main" id="{F576ABCE-E6CA-7D44-B92D-5D0B5C7C7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52937B6-9980-6245-B143-82041B975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F20-984E-6442-A54A-6EB085069A4B}" type="slidenum">
              <a:rPr lang="ru-RU" smtClean="0"/>
              <a:t>‹#›</a:t>
            </a:fld>
            <a:endParaRPr lang="ru-RU"/>
          </a:p>
        </p:txBody>
      </p:sp>
    </p:spTree>
    <p:extLst>
      <p:ext uri="{BB962C8B-B14F-4D97-AF65-F5344CB8AC3E}">
        <p14:creationId xmlns:p14="http://schemas.microsoft.com/office/powerpoint/2010/main" val="123689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openxmlformats.org/officeDocument/2006/relationships/hyperlink" Target="https://online.fmschool72.r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np.fmschool72.ru" TargetMode="External"/><Relationship Id="rId5" Type="http://schemas.openxmlformats.org/officeDocument/2006/relationships/hyperlink" Target="https://np.fmschool72.ru/olimpiadi/vsosh/normativnopravovie-dokumenti" TargetMode="External"/><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openxmlformats.org/officeDocument/2006/relationships/hyperlink" Target="mailto:np@fmschool72.r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np.fmschool72.ru/olimpiadi/vsosh/razbor-zadanii" TargetMode="External"/><Relationship Id="rId5" Type="http://schemas.openxmlformats.org/officeDocument/2006/relationships/hyperlink" Target="https://siriusolymp.ru/" TargetMode="External"/><Relationship Id="rId4" Type="http://schemas.openxmlformats.org/officeDocument/2006/relationships/image" Target="../media/image1.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hyperlink" Target="mailto:np@fmschool72.ru" TargetMode="External"/><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online.fmschool72.ru/"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mailto:lchebotar@fmschool72.ru" TargetMode="External"/><Relationship Id="rId3" Type="http://schemas.microsoft.com/office/2007/relationships/hdphoto" Target="../media/hdphoto2.wdp"/><Relationship Id="rId7" Type="http://schemas.openxmlformats.org/officeDocument/2006/relationships/hyperlink" Target="mailto:araiter@fmschool72.ru" TargetMode="External"/><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np@fmschool72.ru" TargetMode="External"/><Relationship Id="rId11" Type="http://schemas.openxmlformats.org/officeDocument/2006/relationships/image" Target="../media/image4.png"/><Relationship Id="rId5" Type="http://schemas.openxmlformats.org/officeDocument/2006/relationships/hyperlink" Target="https://np.fmschool72.ru/" TargetMode="External"/><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hyperlink" Target="mailto:dkorolev@fmschool72.r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np.fmschool72.ru/"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openxmlformats.org/officeDocument/2006/relationships/hyperlink" Target="https://np.fmschool72.ru/olimpiadi/vsosh"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np.fmschool72.ru/olimpiadi/vsosh" TargetMode="External"/><Relationship Id="rId5" Type="http://schemas.openxmlformats.org/officeDocument/2006/relationships/hyperlink" Target="https://online.fmschool72.ru/"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3415" y="-2275"/>
            <a:ext cx="12322629" cy="7019109"/>
          </a:xfrm>
          <a:prstGeom prst="rect">
            <a:avLst/>
          </a:prstGeom>
          <a:solidFill>
            <a:srgbClr val="21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pic>
        <p:nvPicPr>
          <p:cNvPr id="28" name="Рисунок 27">
            <a:extLst>
              <a:ext uri="{FF2B5EF4-FFF2-40B4-BE49-F238E27FC236}">
                <a16:creationId xmlns:a16="http://schemas.microsoft.com/office/drawing/2014/main" id="{E928886F-CE01-5D98-73F6-E6186B0C3C11}"/>
              </a:ext>
            </a:extLst>
          </p:cNvPr>
          <p:cNvPicPr>
            <a:picLocks noChangeAspect="1"/>
          </p:cNvPicPr>
          <p:nvPr/>
        </p:nvPicPr>
        <p:blipFill rotWithShape="1">
          <a:blip r:embed="rId2"/>
          <a:srcRect r="42802" b="70290"/>
          <a:stretch/>
        </p:blipFill>
        <p:spPr>
          <a:xfrm>
            <a:off x="0" y="0"/>
            <a:ext cx="2697933" cy="1401376"/>
          </a:xfrm>
          <a:prstGeom prst="rect">
            <a:avLst/>
          </a:prstGeom>
        </p:spPr>
      </p:pic>
      <p:pic>
        <p:nvPicPr>
          <p:cNvPr id="29" name="Рисунок 28">
            <a:extLst>
              <a:ext uri="{FF2B5EF4-FFF2-40B4-BE49-F238E27FC236}">
                <a16:creationId xmlns:a16="http://schemas.microsoft.com/office/drawing/2014/main" id="{5D6A251F-286E-2540-6B91-E56E3C07AB98}"/>
              </a:ext>
            </a:extLst>
          </p:cNvPr>
          <p:cNvPicPr>
            <a:picLocks noChangeAspect="1"/>
          </p:cNvPicPr>
          <p:nvPr/>
        </p:nvPicPr>
        <p:blipFill rotWithShape="1">
          <a:blip r:embed="rId2"/>
          <a:srcRect t="87101" r="85266"/>
          <a:stretch/>
        </p:blipFill>
        <p:spPr>
          <a:xfrm rot="10800000">
            <a:off x="11181522" y="0"/>
            <a:ext cx="1010478" cy="884583"/>
          </a:xfrm>
          <a:prstGeom prst="rect">
            <a:avLst/>
          </a:prstGeom>
        </p:spPr>
      </p:pic>
      <p:pic>
        <p:nvPicPr>
          <p:cNvPr id="30" name="Рисунок 29">
            <a:extLst>
              <a:ext uri="{FF2B5EF4-FFF2-40B4-BE49-F238E27FC236}">
                <a16:creationId xmlns:a16="http://schemas.microsoft.com/office/drawing/2014/main" id="{3BA21F43-BD89-1AC8-0294-846B70D00232}"/>
              </a:ext>
            </a:extLst>
          </p:cNvPr>
          <p:cNvPicPr>
            <a:picLocks noChangeAspect="1"/>
          </p:cNvPicPr>
          <p:nvPr/>
        </p:nvPicPr>
        <p:blipFill rotWithShape="1">
          <a:blip r:embed="rId2"/>
          <a:srcRect t="87101" r="85266"/>
          <a:stretch/>
        </p:blipFill>
        <p:spPr>
          <a:xfrm>
            <a:off x="0" y="5973417"/>
            <a:ext cx="1010478" cy="884583"/>
          </a:xfrm>
          <a:prstGeom prst="rect">
            <a:avLst/>
          </a:prstGeom>
        </p:spPr>
      </p:pic>
      <p:pic>
        <p:nvPicPr>
          <p:cNvPr id="31" name="Рисунок 30">
            <a:extLst>
              <a:ext uri="{FF2B5EF4-FFF2-40B4-BE49-F238E27FC236}">
                <a16:creationId xmlns:a16="http://schemas.microsoft.com/office/drawing/2014/main" id="{8F0B5C16-6952-80D5-5EB3-693FF385DD94}"/>
              </a:ext>
            </a:extLst>
          </p:cNvPr>
          <p:cNvPicPr>
            <a:picLocks noChangeAspect="1"/>
          </p:cNvPicPr>
          <p:nvPr/>
        </p:nvPicPr>
        <p:blipFill rotWithShape="1">
          <a:blip r:embed="rId2"/>
          <a:srcRect l="86908" t="87101"/>
          <a:stretch/>
        </p:blipFill>
        <p:spPr>
          <a:xfrm>
            <a:off x="11294165" y="5973417"/>
            <a:ext cx="897835" cy="884583"/>
          </a:xfrm>
          <a:prstGeom prst="rect">
            <a:avLst/>
          </a:prstGeom>
        </p:spPr>
      </p:pic>
      <p:sp>
        <p:nvSpPr>
          <p:cNvPr id="32" name="TextBox 31">
            <a:extLst>
              <a:ext uri="{FF2B5EF4-FFF2-40B4-BE49-F238E27FC236}">
                <a16:creationId xmlns:a16="http://schemas.microsoft.com/office/drawing/2014/main" id="{623C12D5-68F5-1199-9636-17A16A53A4AA}"/>
              </a:ext>
            </a:extLst>
          </p:cNvPr>
          <p:cNvSpPr txBox="1"/>
          <p:nvPr/>
        </p:nvSpPr>
        <p:spPr>
          <a:xfrm>
            <a:off x="571500" y="1258582"/>
            <a:ext cx="11163300" cy="3703001"/>
          </a:xfrm>
          <a:prstGeom prst="rect">
            <a:avLst/>
          </a:prstGeom>
          <a:noFill/>
        </p:spPr>
        <p:txBody>
          <a:bodyPr wrap="square" rtlCol="0">
            <a:spAutoFit/>
          </a:bodyPr>
          <a:lstStyle/>
          <a:p>
            <a:pPr algn="ctr">
              <a:lnSpc>
                <a:spcPct val="107000"/>
              </a:lnSpc>
              <a:spcAft>
                <a:spcPts val="800"/>
              </a:spcAft>
            </a:pPr>
            <a:r>
              <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rPr>
              <a:t>Региональный центр выявления, </a:t>
            </a:r>
          </a:p>
          <a:p>
            <a:pPr algn="ctr">
              <a:lnSpc>
                <a:spcPct val="107000"/>
              </a:lnSpc>
              <a:spcAft>
                <a:spcPts val="800"/>
              </a:spcAft>
            </a:pPr>
            <a:r>
              <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rPr>
              <a:t>поддержки и развития </a:t>
            </a:r>
          </a:p>
          <a:p>
            <a:pPr algn="ctr">
              <a:lnSpc>
                <a:spcPct val="107000"/>
              </a:lnSpc>
              <a:spcAft>
                <a:spcPts val="800"/>
              </a:spcAft>
            </a:pPr>
            <a:r>
              <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rPr>
              <a:t>способностей и талантов </a:t>
            </a:r>
          </a:p>
          <a:p>
            <a:pPr algn="ctr">
              <a:lnSpc>
                <a:spcPct val="107000"/>
              </a:lnSpc>
              <a:spcAft>
                <a:spcPts val="800"/>
              </a:spcAft>
            </a:pPr>
            <a:r>
              <a:rPr lang="ru-RU" sz="3200" b="1" dirty="0">
                <a:solidFill>
                  <a:schemeClr val="bg1"/>
                </a:solidFill>
                <a:latin typeface="Arial" panose="020B0604020202020204" pitchFamily="34" charset="0"/>
                <a:ea typeface="Calibri" panose="020F0502020204030204" pitchFamily="34" charset="0"/>
                <a:cs typeface="Arial" panose="020B0604020202020204" pitchFamily="34" charset="0"/>
              </a:rPr>
              <a:t>у детей и молодежи </a:t>
            </a:r>
          </a:p>
          <a:p>
            <a:pPr algn="ctr">
              <a:lnSpc>
                <a:spcPct val="150000"/>
              </a:lnSpc>
              <a:spcAft>
                <a:spcPts val="800"/>
              </a:spcAft>
            </a:pPr>
            <a:r>
              <a:rPr lang="ru-RU" sz="5400" b="1" dirty="0">
                <a:solidFill>
                  <a:schemeClr val="bg1"/>
                </a:solidFill>
                <a:latin typeface="Arial" panose="020B0604020202020204" pitchFamily="34" charset="0"/>
                <a:ea typeface="Calibri" panose="020F0502020204030204" pitchFamily="34" charset="0"/>
                <a:cs typeface="Arial" panose="020B0604020202020204" pitchFamily="34" charset="0"/>
              </a:rPr>
              <a:t>«Новое поколение»*</a:t>
            </a:r>
            <a:endParaRPr lang="ru-RU" sz="54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B7C9955-7C2E-48C6-2517-8C33FE2A921F}"/>
              </a:ext>
            </a:extLst>
          </p:cNvPr>
          <p:cNvSpPr txBox="1"/>
          <p:nvPr/>
        </p:nvSpPr>
        <p:spPr>
          <a:xfrm>
            <a:off x="4548592" y="5801382"/>
            <a:ext cx="7484212" cy="403893"/>
          </a:xfrm>
          <a:prstGeom prst="rect">
            <a:avLst/>
          </a:prstGeom>
          <a:noFill/>
        </p:spPr>
        <p:txBody>
          <a:bodyPr wrap="square" rtlCol="0">
            <a:spAutoFit/>
          </a:bodyPr>
          <a:lstStyle/>
          <a:p>
            <a:pPr algn="ctr">
              <a:lnSpc>
                <a:spcPct val="107000"/>
              </a:lnSpc>
              <a:spcAft>
                <a:spcPts val="800"/>
              </a:spcAft>
            </a:pPr>
            <a:r>
              <a:rPr lang="ru-RU" sz="2000" b="1" dirty="0">
                <a:solidFill>
                  <a:schemeClr val="bg1"/>
                </a:solidFill>
                <a:latin typeface="Arial" panose="020B0604020202020204" pitchFamily="34" charset="0"/>
                <a:ea typeface="Calibri" panose="020F0502020204030204" pitchFamily="34" charset="0"/>
                <a:cs typeface="Arial" panose="020B0604020202020204" pitchFamily="34" charset="0"/>
              </a:rPr>
              <a:t>*структурное подразделение ГАОУ ТО «ФМШ»</a:t>
            </a:r>
            <a:endParaRPr lang="ru-RU" sz="20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B7C9955-7C2E-48C6-2517-8C33FE2A921F}"/>
              </a:ext>
            </a:extLst>
          </p:cNvPr>
          <p:cNvSpPr txBox="1"/>
          <p:nvPr/>
        </p:nvSpPr>
        <p:spPr>
          <a:xfrm>
            <a:off x="5149668" y="6473862"/>
            <a:ext cx="1346200" cy="310470"/>
          </a:xfrm>
          <a:prstGeom prst="rect">
            <a:avLst/>
          </a:prstGeom>
          <a:noFill/>
        </p:spPr>
        <p:txBody>
          <a:bodyPr wrap="square" rtlCol="0">
            <a:spAutoFit/>
          </a:bodyPr>
          <a:lstStyle/>
          <a:p>
            <a:pPr algn="ctr">
              <a:lnSpc>
                <a:spcPct val="107000"/>
              </a:lnSpc>
              <a:spcAft>
                <a:spcPts val="800"/>
              </a:spcAft>
            </a:pPr>
            <a:r>
              <a:rPr lang="ru-RU" sz="1400" b="1" dirty="0">
                <a:solidFill>
                  <a:schemeClr val="bg1"/>
                </a:solidFill>
                <a:latin typeface="Arial" panose="020B0604020202020204" pitchFamily="34" charset="0"/>
                <a:cs typeface="Arial" panose="020B0604020202020204" pitchFamily="34" charset="0"/>
              </a:rPr>
              <a:t>25.08.2023</a:t>
            </a:r>
          </a:p>
        </p:txBody>
      </p:sp>
      <p:sp>
        <p:nvSpPr>
          <p:cNvPr id="35" name="TextBox 34">
            <a:extLst>
              <a:ext uri="{FF2B5EF4-FFF2-40B4-BE49-F238E27FC236}">
                <a16:creationId xmlns:a16="http://schemas.microsoft.com/office/drawing/2014/main" id="{BB7C9955-7C2E-48C6-2517-8C33FE2A921F}"/>
              </a:ext>
            </a:extLst>
          </p:cNvPr>
          <p:cNvSpPr txBox="1"/>
          <p:nvPr/>
        </p:nvSpPr>
        <p:spPr>
          <a:xfrm>
            <a:off x="11538397" y="647386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bg1"/>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2461022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93589"/>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0"/>
            <a:ext cx="836022" cy="434251"/>
          </a:xfrm>
          <a:prstGeom prst="rect">
            <a:avLst/>
          </a:prstGeom>
        </p:spPr>
      </p:pic>
      <p:sp>
        <p:nvSpPr>
          <p:cNvPr id="6" name="TextBox 5">
            <a:extLst>
              <a:ext uri="{FF2B5EF4-FFF2-40B4-BE49-F238E27FC236}">
                <a16:creationId xmlns:a16="http://schemas.microsoft.com/office/drawing/2014/main" id="{6AAFB706-966D-20E6-5AF6-97388574E573}"/>
              </a:ext>
            </a:extLst>
          </p:cNvPr>
          <p:cNvSpPr txBox="1"/>
          <p:nvPr/>
        </p:nvSpPr>
        <p:spPr>
          <a:xfrm>
            <a:off x="836022" y="388495"/>
            <a:ext cx="11014233" cy="5371407"/>
          </a:xfrm>
          <a:prstGeom prst="rect">
            <a:avLst/>
          </a:prstGeom>
          <a:noFill/>
        </p:spPr>
        <p:txBody>
          <a:bodyPr wrap="square">
            <a:spAutoFit/>
          </a:bodyPr>
          <a:lstStyle/>
          <a:p>
            <a:pPr marR="76200" lvl="0" algn="just">
              <a:lnSpc>
                <a:spcPct val="115000"/>
              </a:lnSpc>
              <a:spcAft>
                <a:spcPts val="0"/>
              </a:spcAft>
              <a:tabLst>
                <a:tab pos="292100" algn="l"/>
              </a:tabLst>
            </a:pP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Доступ</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заданиям</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каждому</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предмету предоставляется участникам в течение</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одного дня, указанного в графике проведения школьного этапа олимпиады, в период </a:t>
            </a:r>
            <a:r>
              <a:rPr lang="ru-RU"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a:t>
            </a:r>
            <a:r>
              <a:rPr lang="ru-RU" sz="2000" b="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0</a:t>
            </a:r>
            <a:r>
              <a:rPr lang="ru-RU"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8:00 до </a:t>
            </a:r>
            <a:r>
              <a:rPr lang="ru-RU" sz="20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22:00</a:t>
            </a:r>
            <a:r>
              <a:rPr lang="ru-RU"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 </a:t>
            </a:r>
            <a:r>
              <a:rPr lang="ru-RU" sz="20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местному</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времени.</a:t>
            </a:r>
          </a:p>
          <a:p>
            <a:pPr marR="76200" lvl="0">
              <a:lnSpc>
                <a:spcPct val="115000"/>
              </a:lnSpc>
              <a:spcAft>
                <a:spcPts val="0"/>
              </a:spcAft>
              <a:tabLst>
                <a:tab pos="292100" algn="l"/>
              </a:tabLst>
            </a:pP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p>
          <a:p>
            <a:pPr marR="76200" lvl="0">
              <a:lnSpc>
                <a:spcPct val="115000"/>
              </a:lnSpc>
              <a:spcAft>
                <a:spcPts val="0"/>
              </a:spcAft>
              <a:tabLst>
                <a:tab pos="292100" algn="l"/>
              </a:tabLst>
            </a:pPr>
            <a:r>
              <a:rPr lang="ru-RU" sz="2000" dirty="0">
                <a:solidFill>
                  <a:srgbClr val="231F20"/>
                </a:solidFill>
                <a:latin typeface="Arial" panose="020B0604020202020204" pitchFamily="34" charset="0"/>
                <a:ea typeface="Times New Roman" panose="02020603050405020304" pitchFamily="18" charset="0"/>
                <a:cs typeface="Arial" panose="020B0604020202020204" pitchFamily="34" charset="0"/>
              </a:rPr>
              <a:t>Доступ к олимпиаде закроется в 22.00.</a:t>
            </a:r>
            <a:b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br>
            <a:endPar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R="76200" lvl="0" algn="just">
              <a:lnSpc>
                <a:spcPct val="115000"/>
              </a:lnSpc>
              <a:spcAft>
                <a:spcPts val="0"/>
              </a:spcAft>
              <a:tabLst>
                <a:tab pos="292100" algn="l"/>
              </a:tabLst>
            </a:pP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График проведения школьного этапа утвержден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hlinkClick r:id="rId5"/>
              </a:rPr>
              <a:t>приказом</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Департамента образования и науки ТО 17.08.2023 г. №</a:t>
            </a:r>
            <a:r>
              <a:rPr lang="ru-RU" sz="2000" dirty="0">
                <a:solidFill>
                  <a:srgbClr val="231F20"/>
                </a:solidFill>
                <a:latin typeface="Arial" panose="020B0604020202020204" pitchFamily="34" charset="0"/>
                <a:ea typeface="Times New Roman" panose="02020603050405020304" pitchFamily="18" charset="0"/>
                <a:cs typeface="Arial" panose="020B0604020202020204" pitchFamily="34" charset="0"/>
              </a:rPr>
              <a:t>847</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/ОД и опубликован на сайте </a:t>
            </a:r>
            <a:r>
              <a:rPr lang="ru-RU" sz="2000" dirty="0">
                <a:latin typeface="Arial" panose="020B0604020202020204" pitchFamily="34" charset="0"/>
                <a:cs typeface="Arial" panose="020B0604020202020204" pitchFamily="34" charset="0"/>
                <a:hlinkClick r:id="rId6"/>
              </a:rPr>
              <a:t>np.fmschool72.ru</a:t>
            </a:r>
            <a:r>
              <a:rPr lang="ru-RU" sz="2000" dirty="0">
                <a:latin typeface="Arial" panose="020B0604020202020204" pitchFamily="34" charset="0"/>
                <a:cs typeface="Arial" panose="020B0604020202020204" pitchFamily="34" charset="0"/>
              </a:rPr>
              <a:t>  </a:t>
            </a:r>
          </a:p>
          <a:p>
            <a:pPr marR="71120" lvl="0" algn="just">
              <a:lnSpc>
                <a:spcPct val="115000"/>
              </a:lnSpc>
              <a:spcAft>
                <a:spcPts val="0"/>
              </a:spcAft>
              <a:tabLst>
                <a:tab pos="320675" algn="l"/>
              </a:tabLst>
            </a:pPr>
            <a:r>
              <a:rPr lang="ru-RU" sz="2000" dirty="0">
                <a:effectLst/>
                <a:latin typeface="Arial" panose="020B0604020202020204" pitchFamily="34" charset="0"/>
                <a:ea typeface="Times New Roman" panose="02020603050405020304" pitchFamily="18" charset="0"/>
                <a:cs typeface="Arial" panose="020B0604020202020204" pitchFamily="34" charset="0"/>
              </a:rPr>
              <a:t>Вход участника в тестирующую систему осуществляется по активной ссылке*, через личный кабинет участника на платформе </a:t>
            </a:r>
            <a:r>
              <a:rPr lang="en-US" sz="2000" dirty="0">
                <a:effectLst/>
                <a:latin typeface="Arial" panose="020B0604020202020204" pitchFamily="34" charset="0"/>
                <a:ea typeface="Times New Roman" panose="02020603050405020304" pitchFamily="18" charset="0"/>
                <a:cs typeface="Arial" panose="020B0604020202020204" pitchFamily="34" charset="0"/>
                <a:hlinkClick r:id="rId7"/>
              </a:rPr>
              <a:t>https://online.fmschool72.ru/</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R="71120" lvl="0" algn="r">
              <a:lnSpc>
                <a:spcPct val="115000"/>
              </a:lnSpc>
              <a:spcAft>
                <a:spcPts val="0"/>
              </a:spcAft>
              <a:tabLst>
                <a:tab pos="320675" algn="l"/>
              </a:tabLst>
            </a:pPr>
            <a:endParaRPr lang="ru-RU" sz="2000" i="1" dirty="0">
              <a:latin typeface="Arial" panose="020B0604020202020204" pitchFamily="34" charset="0"/>
              <a:ea typeface="Times New Roman" panose="02020603050405020304" pitchFamily="18" charset="0"/>
              <a:cs typeface="Arial" panose="020B0604020202020204" pitchFamily="34" charset="0"/>
            </a:endParaRPr>
          </a:p>
          <a:p>
            <a:pPr marR="71120" lvl="0" algn="just">
              <a:lnSpc>
                <a:spcPct val="115000"/>
              </a:lnSpc>
              <a:spcAft>
                <a:spcPts val="0"/>
              </a:spcAft>
              <a:tabLst>
                <a:tab pos="320675" algn="l"/>
              </a:tabLst>
            </a:pPr>
            <a:r>
              <a:rPr lang="ru-RU" sz="2000" i="1" dirty="0">
                <a:latin typeface="Arial" panose="020B0604020202020204" pitchFamily="34" charset="0"/>
                <a:ea typeface="Times New Roman" panose="02020603050405020304" pitchFamily="18" charset="0"/>
                <a:cs typeface="Arial" panose="020B0604020202020204" pitchFamily="34" charset="0"/>
              </a:rPr>
              <a:t>*Начинать выполнять задания можно только с 08.00, время ограничено регламентом, </a:t>
            </a:r>
          </a:p>
          <a:p>
            <a:pPr marR="71120" lvl="0" algn="just">
              <a:lnSpc>
                <a:spcPct val="115000"/>
              </a:lnSpc>
              <a:spcAft>
                <a:spcPts val="0"/>
              </a:spcAft>
              <a:tabLst>
                <a:tab pos="320675" algn="l"/>
              </a:tabLst>
            </a:pPr>
            <a:r>
              <a:rPr lang="ru-RU" sz="2000" i="1" dirty="0">
                <a:latin typeface="Arial" panose="020B0604020202020204" pitchFamily="34" charset="0"/>
                <a:ea typeface="Times New Roman" panose="02020603050405020304" pitchFamily="18" charset="0"/>
                <a:cs typeface="Arial" panose="020B0604020202020204" pitchFamily="34" charset="0"/>
              </a:rPr>
              <a:t>отсчет времени начинается с момента нажатия кнопки «начать олимпиаду», </a:t>
            </a:r>
          </a:p>
          <a:p>
            <a:pPr marR="71120" lvl="0" algn="just">
              <a:lnSpc>
                <a:spcPct val="115000"/>
              </a:lnSpc>
              <a:spcAft>
                <a:spcPts val="0"/>
              </a:spcAft>
              <a:tabLst>
                <a:tab pos="320675" algn="l"/>
              </a:tabLst>
            </a:pPr>
            <a:r>
              <a:rPr lang="ru-RU" sz="2000" i="1" dirty="0">
                <a:latin typeface="Arial" panose="020B0604020202020204" pitchFamily="34" charset="0"/>
                <a:ea typeface="Times New Roman" panose="02020603050405020304" pitchFamily="18" charset="0"/>
                <a:cs typeface="Arial" panose="020B0604020202020204" pitchFamily="34" charset="0"/>
              </a:rPr>
              <a:t>заходить по ссылке можно до 22.00 (регламентированное время после 22.00 </a:t>
            </a:r>
          </a:p>
          <a:p>
            <a:pPr marR="71120" lvl="0" algn="just">
              <a:lnSpc>
                <a:spcPct val="115000"/>
              </a:lnSpc>
              <a:spcAft>
                <a:spcPts val="0"/>
              </a:spcAft>
              <a:tabLst>
                <a:tab pos="320675" algn="l"/>
              </a:tabLst>
            </a:pPr>
            <a:r>
              <a:rPr lang="ru-RU" sz="2000" i="1" dirty="0">
                <a:latin typeface="Arial" panose="020B0604020202020204" pitchFamily="34" charset="0"/>
                <a:ea typeface="Times New Roman" panose="02020603050405020304" pitchFamily="18" charset="0"/>
                <a:cs typeface="Arial" panose="020B0604020202020204" pitchFamily="34" charset="0"/>
              </a:rPr>
              <a:t>не продляется). </a:t>
            </a:r>
            <a:endParaRPr lang="ru-RU" sz="2000"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a:extLst>
              <a:ext uri="{FF2B5EF4-FFF2-40B4-BE49-F238E27FC236}">
                <a16:creationId xmlns:a16="http://schemas.microsoft.com/office/drawing/2014/main" id="{7DA6DFF0-9CAA-01F9-A609-D42D959880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57042" y="-193589"/>
            <a:ext cx="658855" cy="708837"/>
          </a:xfrm>
          <a:prstGeom prst="rect">
            <a:avLst/>
          </a:prstGeom>
        </p:spPr>
      </p:pic>
      <p:pic>
        <p:nvPicPr>
          <p:cNvPr id="5" name="Рисунок 4">
            <a:extLst>
              <a:ext uri="{FF2B5EF4-FFF2-40B4-BE49-F238E27FC236}">
                <a16:creationId xmlns:a16="http://schemas.microsoft.com/office/drawing/2014/main" id="{62D8A0BA-2694-5466-B69B-E250D01A91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076864"/>
            <a:ext cx="875921" cy="779852"/>
          </a:xfrm>
          <a:prstGeom prst="rect">
            <a:avLst/>
          </a:prstGeom>
        </p:spPr>
      </p:pic>
      <p:pic>
        <p:nvPicPr>
          <p:cNvPr id="8" name="Рисунок 7">
            <a:extLst>
              <a:ext uri="{FF2B5EF4-FFF2-40B4-BE49-F238E27FC236}">
                <a16:creationId xmlns:a16="http://schemas.microsoft.com/office/drawing/2014/main" id="{E0A2BB16-EFD1-F895-2595-2E9B75CFF1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83162" y="6146596"/>
            <a:ext cx="708837" cy="708837"/>
          </a:xfrm>
          <a:prstGeom prst="rect">
            <a:avLst/>
          </a:prstGeom>
        </p:spPr>
      </p:pic>
      <p:sp>
        <p:nvSpPr>
          <p:cNvPr id="9" name="TextBox 8">
            <a:extLst>
              <a:ext uri="{FF2B5EF4-FFF2-40B4-BE49-F238E27FC236}">
                <a16:creationId xmlns:a16="http://schemas.microsoft.com/office/drawing/2014/main" id="{0A9DBCFD-6E12-19DA-439C-36B577FE8B31}"/>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4242820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93589"/>
            <a:ext cx="12192000" cy="7049022"/>
          </a:xfrm>
          <a:prstGeom prst="rect">
            <a:avLst/>
          </a:prstGeom>
        </p:spPr>
      </p:pic>
      <p:pic>
        <p:nvPicPr>
          <p:cNvPr id="6" name="Рисунок 5">
            <a:extLst>
              <a:ext uri="{FF2B5EF4-FFF2-40B4-BE49-F238E27FC236}">
                <a16:creationId xmlns:a16="http://schemas.microsoft.com/office/drawing/2014/main" id="{5AE45CC7-14F9-A24F-A010-3B521F400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91823"/>
            <a:ext cx="634483" cy="564894"/>
          </a:xfrm>
          <a:prstGeom prst="rect">
            <a:avLst/>
          </a:prstGeom>
        </p:spPr>
      </p:pic>
      <p:sp>
        <p:nvSpPr>
          <p:cNvPr id="11" name="Прямоугольник 10"/>
          <p:cNvSpPr/>
          <p:nvPr/>
        </p:nvSpPr>
        <p:spPr>
          <a:xfrm>
            <a:off x="267419" y="434251"/>
            <a:ext cx="11680166" cy="6130451"/>
          </a:xfrm>
          <a:prstGeom prst="rect">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b="1" dirty="0">
                <a:solidFill>
                  <a:srgbClr val="231F20"/>
                </a:solidFill>
                <a:latin typeface="Arial" panose="020B0604020202020204" pitchFamily="34" charset="0"/>
                <a:cs typeface="Arial" panose="020B0604020202020204" pitchFamily="34" charset="0"/>
              </a:rPr>
              <a:t>Ответы на типовые вопросы </a:t>
            </a:r>
            <a:r>
              <a:rPr lang="ru-RU" dirty="0">
                <a:latin typeface="Arial" panose="020B0604020202020204" pitchFamily="34" charset="0"/>
                <a:cs typeface="Arial" panose="020B0604020202020204" pitchFamily="34"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140085"/>
            <a:ext cx="836022" cy="434251"/>
          </a:xfrm>
          <a:prstGeom prst="rect">
            <a:avLst/>
          </a:prstGeom>
        </p:spPr>
      </p:pic>
      <p:pic>
        <p:nvPicPr>
          <p:cNvPr id="8" name="Рисунок 7">
            <a:extLst>
              <a:ext uri="{FF2B5EF4-FFF2-40B4-BE49-F238E27FC236}">
                <a16:creationId xmlns:a16="http://schemas.microsoft.com/office/drawing/2014/main" id="{B065D16B-6259-D00B-8FA7-07A5915B6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6045" y="6369479"/>
            <a:ext cx="485954" cy="485954"/>
          </a:xfrm>
          <a:prstGeom prst="rect">
            <a:avLst/>
          </a:prstGeom>
        </p:spPr>
      </p:pic>
      <p:sp>
        <p:nvSpPr>
          <p:cNvPr id="12" name="Прямоугольник 11"/>
          <p:cNvSpPr/>
          <p:nvPr/>
        </p:nvSpPr>
        <p:spPr>
          <a:xfrm>
            <a:off x="267419" y="434251"/>
            <a:ext cx="11680166" cy="368006"/>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67419" y="2063503"/>
            <a:ext cx="11680166" cy="368006"/>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67418" y="4538299"/>
            <a:ext cx="11680166" cy="603043"/>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67419" y="3392903"/>
            <a:ext cx="11680166" cy="540922"/>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D5A9317B-B78D-2BF7-D9FB-4C174F1785BA}"/>
              </a:ext>
            </a:extLst>
          </p:cNvPr>
          <p:cNvSpPr txBox="1"/>
          <p:nvPr/>
        </p:nvSpPr>
        <p:spPr>
          <a:xfrm>
            <a:off x="198214" y="467461"/>
            <a:ext cx="11713109" cy="5942974"/>
          </a:xfrm>
          <a:prstGeom prst="rect">
            <a:avLst/>
          </a:prstGeom>
          <a:noFill/>
        </p:spPr>
        <p:txBody>
          <a:bodyPr wrap="square">
            <a:spAutoFit/>
          </a:bodyPr>
          <a:lstStyle/>
          <a:p>
            <a:pPr marL="375920" marR="71120" indent="-285750" algn="just">
              <a:lnSpc>
                <a:spcPct val="115000"/>
              </a:lnSpc>
              <a:spcBef>
                <a:spcPts val="450"/>
              </a:spcBef>
              <a:spcAft>
                <a:spcPts val="0"/>
              </a:spcAft>
              <a:buFont typeface="Wingdings" panose="05000000000000000000" pitchFamily="2" charset="2"/>
              <a:buChar char="Ø"/>
              <a:tabLst>
                <a:tab pos="320675" algn="l"/>
              </a:tabLst>
            </a:pP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Каковы технические требования к устройству, с которого участник принимает участие в олимпиаде?</a:t>
            </a:r>
            <a:endParaRPr lang="ru-RU"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78105" lvl="0" algn="just">
              <a:lnSpc>
                <a:spcPct val="107000"/>
              </a:lnSpc>
              <a:spcBef>
                <a:spcPts val="450"/>
              </a:spcBef>
              <a:spcAft>
                <a:spcPts val="0"/>
              </a:spcAft>
              <a:tabLst>
                <a:tab pos="273050" algn="l"/>
              </a:tabLst>
            </a:pPr>
            <a:r>
              <a:rPr lang="ru-RU" sz="1400" dirty="0">
                <a:effectLst/>
                <a:latin typeface="Arial" panose="020B0604020202020204" pitchFamily="34" charset="0"/>
                <a:ea typeface="Times New Roman" panose="02020603050405020304" pitchFamily="18" charset="0"/>
                <a:cs typeface="Arial" panose="020B0604020202020204" pitchFamily="34" charset="0"/>
              </a:rPr>
              <a:t> Требования</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к скорости Интернет-соединения</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минимальны:</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если загружается стартовая</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spc="-5" dirty="0">
                <a:effectLst/>
                <a:latin typeface="Arial" panose="020B0604020202020204" pitchFamily="34" charset="0"/>
                <a:ea typeface="Times New Roman" panose="02020603050405020304" pitchFamily="18" charset="0"/>
                <a:cs typeface="Arial" panose="020B0604020202020204" pitchFamily="34" charset="0"/>
              </a:rPr>
              <a:t>страница браузера, то доступ к тестирующей системе будет осуществляться беспроблемно.</a:t>
            </a:r>
            <a:r>
              <a:rPr lang="ru-RU" sz="1400" dirty="0">
                <a:effectLst/>
                <a:latin typeface="Arial" panose="020B0604020202020204" pitchFamily="34" charset="0"/>
                <a:ea typeface="Times New Roman" panose="02020603050405020304" pitchFamily="18" charset="0"/>
                <a:cs typeface="Arial" panose="020B0604020202020204" pitchFamily="34" charset="0"/>
              </a:rPr>
              <a:t> Также если с одного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и того же устройства</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в тестирующую</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систему входят несколько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участников,</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советуем</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перед</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входом</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каждого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последующего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участника</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очищать</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кэш</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spc="-15" dirty="0">
                <a:effectLst/>
                <a:latin typeface="Arial" panose="020B0604020202020204" pitchFamily="34" charset="0"/>
                <a:ea typeface="Times New Roman" panose="02020603050405020304" pitchFamily="18" charset="0"/>
                <a:cs typeface="Arial" panose="020B0604020202020204" pitchFamily="34" charset="0"/>
              </a:rPr>
              <a:t>браузера (Ctrl+F5),</a:t>
            </a:r>
            <a:r>
              <a:rPr lang="ru-RU" sz="1400" spc="-10" dirty="0">
                <a:effectLst/>
                <a:latin typeface="Arial" panose="020B0604020202020204" pitchFamily="34" charset="0"/>
                <a:ea typeface="Times New Roman" panose="02020603050405020304" pitchFamily="18" charset="0"/>
                <a:cs typeface="Arial" panose="020B0604020202020204" pitchFamily="34" charset="0"/>
              </a:rPr>
              <a:t> </a:t>
            </a:r>
            <a:r>
              <a:rPr lang="ru-RU" sz="1400" spc="-15" dirty="0">
                <a:effectLst/>
                <a:latin typeface="Arial" panose="020B0604020202020204" pitchFamily="34" charset="0"/>
                <a:ea typeface="Times New Roman" panose="02020603050405020304" pitchFamily="18" charset="0"/>
                <a:cs typeface="Arial" panose="020B0604020202020204" pitchFamily="34" charset="0"/>
              </a:rPr>
              <a:t>либо осуществлять </a:t>
            </a:r>
            <a:r>
              <a:rPr lang="ru-RU" sz="1400" spc="-10" dirty="0">
                <a:effectLst/>
                <a:latin typeface="Arial" panose="020B0604020202020204" pitchFamily="34" charset="0"/>
                <a:ea typeface="Times New Roman" panose="02020603050405020304" pitchFamily="18" charset="0"/>
                <a:cs typeface="Arial" panose="020B0604020202020204" pitchFamily="34" charset="0"/>
              </a:rPr>
              <a:t>вход в тестирующую систему в режиме инкогнито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a:t>
            </a:r>
            <a:r>
              <a:rPr lang="ru-RU" sz="1400" dirty="0" err="1">
                <a:effectLst/>
                <a:latin typeface="Arial" panose="020B0604020202020204" pitchFamily="34" charset="0"/>
                <a:ea typeface="Times New Roman" panose="02020603050405020304" pitchFamily="18" charset="0"/>
                <a:cs typeface="Arial" panose="020B0604020202020204" pitchFamily="34" charset="0"/>
              </a:rPr>
              <a:t>Ctrl+Shift+N</a:t>
            </a:r>
            <a:r>
              <a:rPr lang="ru-RU" sz="1400" dirty="0">
                <a:effectLst/>
                <a:latin typeface="Arial" panose="020B0604020202020204" pitchFamily="34" charset="0"/>
                <a:ea typeface="Times New Roman" panose="02020603050405020304" pitchFamily="18" charset="0"/>
                <a:cs typeface="Arial" panose="020B0604020202020204" pitchFamily="34" charset="0"/>
              </a:rPr>
              <a:t>). После завершения олимпиады участнику необходимо выйти из своего личного кабинета на платформе </a:t>
            </a:r>
            <a:r>
              <a:rPr lang="en-US" sz="1400" dirty="0">
                <a:effectLst/>
                <a:latin typeface="Arial" panose="020B0604020202020204" pitchFamily="34" charset="0"/>
                <a:ea typeface="Times New Roman" panose="02020603050405020304" pitchFamily="18" charset="0"/>
                <a:cs typeface="Arial" panose="020B0604020202020204" pitchFamily="34" charset="0"/>
              </a:rPr>
              <a:t>online</a:t>
            </a:r>
            <a:r>
              <a:rPr lang="ru-RU" sz="1400" dirty="0">
                <a:effectLst/>
                <a:latin typeface="Arial" panose="020B0604020202020204" pitchFamily="34" charset="0"/>
                <a:ea typeface="Times New Roman" panose="02020603050405020304" pitchFamily="18" charset="0"/>
                <a:cs typeface="Arial" panose="020B0604020202020204" pitchFamily="34" charset="0"/>
              </a:rPr>
              <a:t>.</a:t>
            </a:r>
            <a:r>
              <a:rPr lang="en-US" sz="1400" dirty="0" err="1">
                <a:effectLst/>
                <a:latin typeface="Arial" panose="020B0604020202020204" pitchFamily="34" charset="0"/>
                <a:ea typeface="Times New Roman" panose="02020603050405020304" pitchFamily="18" charset="0"/>
                <a:cs typeface="Arial" panose="020B0604020202020204" pitchFamily="34" charset="0"/>
              </a:rPr>
              <a:t>fmschool</a:t>
            </a:r>
            <a:r>
              <a:rPr lang="ru-RU" sz="1400" dirty="0">
                <a:effectLst/>
                <a:latin typeface="Arial" panose="020B0604020202020204" pitchFamily="34" charset="0"/>
                <a:ea typeface="Times New Roman" panose="02020603050405020304" pitchFamily="18" charset="0"/>
                <a:cs typeface="Arial" panose="020B0604020202020204" pitchFamily="34" charset="0"/>
              </a:rPr>
              <a:t>72.</a:t>
            </a:r>
            <a:r>
              <a:rPr lang="en-US" sz="1400" dirty="0" err="1">
                <a:effectLst/>
                <a:latin typeface="Arial" panose="020B0604020202020204" pitchFamily="34" charset="0"/>
                <a:ea typeface="Times New Roman" panose="02020603050405020304" pitchFamily="18" charset="0"/>
                <a:cs typeface="Arial" panose="020B0604020202020204" pitchFamily="34" charset="0"/>
              </a:rPr>
              <a:t>ru</a:t>
            </a:r>
            <a:r>
              <a:rPr lang="ru-RU" sz="1400" dirty="0">
                <a:effectLst/>
                <a:latin typeface="Arial" panose="020B0604020202020204" pitchFamily="34" charset="0"/>
                <a:ea typeface="Times New Roman" panose="02020603050405020304" pitchFamily="18" charset="0"/>
                <a:cs typeface="Arial" panose="020B0604020202020204" pitchFamily="34" charset="0"/>
              </a:rPr>
              <a:t>.</a:t>
            </a:r>
          </a:p>
          <a:p>
            <a:pPr marL="375920" marR="71120" indent="-285750" algn="just">
              <a:lnSpc>
                <a:spcPct val="115000"/>
              </a:lnSpc>
              <a:spcBef>
                <a:spcPts val="450"/>
              </a:spcBef>
              <a:spcAft>
                <a:spcPts val="0"/>
              </a:spcAft>
              <a:buFont typeface="Wingdings" panose="05000000000000000000" pitchFamily="2" charset="2"/>
              <a:buChar char="Ø"/>
              <a:tabLst>
                <a:tab pos="320675" algn="l"/>
              </a:tabLst>
            </a:pP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При входе в тестирующую систему у участника возникает ошибка «Неверный код участника». Что делать?</a:t>
            </a:r>
            <a:endParaRPr lang="ru-RU"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90170" marR="82550" algn="just">
              <a:lnSpc>
                <a:spcPct val="103000"/>
              </a:lnSpc>
              <a:spcBef>
                <a:spcPts val="450"/>
              </a:spcBef>
              <a:spcAft>
                <a:spcPts val="0"/>
              </a:spcAft>
            </a:pP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p>
            <a:pPr marL="90170" marR="82550" algn="just">
              <a:lnSpc>
                <a:spcPct val="103000"/>
              </a:lnSpc>
              <a:spcBef>
                <a:spcPts val="450"/>
              </a:spcBef>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Обращаем ваше внимание,</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что все ссылки в личных кабинетах на платформе </a:t>
            </a:r>
            <a:r>
              <a:rPr lang="en-US" sz="1400" dirty="0">
                <a:effectLst/>
                <a:latin typeface="Arial" panose="020B0604020202020204" pitchFamily="34" charset="0"/>
                <a:ea typeface="Times New Roman" panose="02020603050405020304" pitchFamily="18" charset="0"/>
                <a:cs typeface="Arial" panose="020B0604020202020204" pitchFamily="34" charset="0"/>
              </a:rPr>
              <a:t>online</a:t>
            </a:r>
            <a:r>
              <a:rPr lang="ru-RU" sz="1400" dirty="0">
                <a:effectLst/>
                <a:latin typeface="Arial" panose="020B0604020202020204" pitchFamily="34" charset="0"/>
                <a:ea typeface="Times New Roman" panose="02020603050405020304" pitchFamily="18" charset="0"/>
                <a:cs typeface="Arial" panose="020B0604020202020204" pitchFamily="34" charset="0"/>
              </a:rPr>
              <a:t>.</a:t>
            </a:r>
            <a:r>
              <a:rPr lang="en-US" sz="1400" dirty="0" err="1">
                <a:effectLst/>
                <a:latin typeface="Arial" panose="020B0604020202020204" pitchFamily="34" charset="0"/>
                <a:ea typeface="Times New Roman" panose="02020603050405020304" pitchFamily="18" charset="0"/>
                <a:cs typeface="Arial" panose="020B0604020202020204" pitchFamily="34" charset="0"/>
              </a:rPr>
              <a:t>fmschool</a:t>
            </a:r>
            <a:r>
              <a:rPr lang="ru-RU" sz="1400" dirty="0">
                <a:effectLst/>
                <a:latin typeface="Arial" panose="020B0604020202020204" pitchFamily="34" charset="0"/>
                <a:ea typeface="Times New Roman" panose="02020603050405020304" pitchFamily="18" charset="0"/>
                <a:cs typeface="Arial" panose="020B0604020202020204" pitchFamily="34" charset="0"/>
              </a:rPr>
              <a:t>72.</a:t>
            </a:r>
            <a:r>
              <a:rPr lang="en-US" sz="1400" dirty="0" err="1">
                <a:effectLst/>
                <a:latin typeface="Arial" panose="020B0604020202020204" pitchFamily="34" charset="0"/>
                <a:ea typeface="Times New Roman" panose="02020603050405020304" pitchFamily="18" charset="0"/>
                <a:cs typeface="Arial" panose="020B0604020202020204" pitchFamily="34" charset="0"/>
              </a:rPr>
              <a:t>ru</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становятся</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активными</a:t>
            </a:r>
            <a:r>
              <a:rPr lang="ru-RU" sz="1400" spc="9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latin typeface="Arial" panose="020B0604020202020204" pitchFamily="34" charset="0"/>
                <a:cs typeface="Arial" panose="020B0604020202020204" pitchFamily="34" charset="0"/>
              </a:rPr>
              <a:t>только в установленное время </a:t>
            </a:r>
            <a:r>
              <a:rPr lang="ru-RU" sz="1400" dirty="0">
                <a:effectLst/>
                <a:latin typeface="Arial" panose="020B0604020202020204" pitchFamily="34" charset="0"/>
                <a:ea typeface="Times New Roman" panose="02020603050405020304" pitchFamily="18" charset="0"/>
                <a:cs typeface="Arial" panose="020B0604020202020204" pitchFamily="34" charset="0"/>
              </a:rPr>
              <a:t>тура. При возникновении проблем со входом необходимо сразу написать на адрес электронной почты </a:t>
            </a:r>
            <a:r>
              <a:rPr lang="en-US"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np</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fmschool</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72.</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ru</a:t>
            </a:r>
            <a:r>
              <a:rPr lang="ru-RU" sz="1400" dirty="0">
                <a:effectLst/>
                <a:latin typeface="Arial" panose="020B0604020202020204" pitchFamily="34" charset="0"/>
                <a:ea typeface="Times New Roman" panose="02020603050405020304" pitchFamily="18" charset="0"/>
                <a:cs typeface="Arial" panose="020B0604020202020204" pitchFamily="34" charset="0"/>
              </a:rPr>
              <a:t>, указав в теме письма </a:t>
            </a:r>
            <a:r>
              <a:rPr lang="ru-RU" sz="1400" b="1" dirty="0">
                <a:effectLst/>
                <a:latin typeface="Arial" panose="020B0604020202020204" pitchFamily="34" charset="0"/>
                <a:ea typeface="Times New Roman" panose="02020603050405020304" pitchFamily="18" charset="0"/>
                <a:cs typeface="Arial" panose="020B0604020202020204" pitchFamily="34" charset="0"/>
              </a:rPr>
              <a:t>ПРЕДМЕТ, КЛАСС И ФИО УЧАСТНИКА</a:t>
            </a:r>
            <a:r>
              <a:rPr lang="ru-RU" sz="1400" dirty="0">
                <a:effectLst/>
                <a:latin typeface="Arial" panose="020B0604020202020204" pitchFamily="34" charset="0"/>
                <a:ea typeface="Times New Roman" panose="02020603050405020304" pitchFamily="18" charset="0"/>
                <a:cs typeface="Arial" panose="020B0604020202020204" pitchFamily="34" charset="0"/>
              </a:rPr>
              <a:t> либо номер заявки, и кратко </a:t>
            </a:r>
            <a:r>
              <a:rPr lang="ru-RU" sz="1400" b="1" dirty="0">
                <a:effectLst/>
                <a:latin typeface="Arial" panose="020B0604020202020204" pitchFamily="34" charset="0"/>
                <a:ea typeface="Times New Roman" panose="02020603050405020304" pitchFamily="18" charset="0"/>
                <a:cs typeface="Arial" panose="020B0604020202020204" pitchFamily="34" charset="0"/>
              </a:rPr>
              <a:t>описать проблему</a:t>
            </a:r>
            <a:r>
              <a:rPr lang="ru-RU" sz="1400" dirty="0">
                <a:effectLst/>
                <a:latin typeface="Arial" panose="020B0604020202020204" pitchFamily="34" charset="0"/>
                <a:ea typeface="Times New Roman" panose="02020603050405020304" pitchFamily="18" charset="0"/>
                <a:cs typeface="Arial" panose="020B0604020202020204" pitchFamily="34" charset="0"/>
              </a:rPr>
              <a:t>.</a:t>
            </a:r>
          </a:p>
          <a:p>
            <a:pPr marL="140970" marR="71120" indent="-285750" algn="just">
              <a:lnSpc>
                <a:spcPct val="115000"/>
              </a:lnSpc>
              <a:spcBef>
                <a:spcPts val="450"/>
              </a:spcBef>
              <a:spcAft>
                <a:spcPts val="0"/>
              </a:spcAft>
              <a:buFont typeface="Wingdings" panose="05000000000000000000" pitchFamily="2" charset="2"/>
              <a:buChar char="Ø"/>
              <a:tabLst>
                <a:tab pos="320675" algn="l"/>
              </a:tabLst>
            </a:pP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При входе в тестирующую систему у участника открывается страница с чужим именем/ другим предметом. Что делать?</a:t>
            </a:r>
            <a:endParaRPr lang="ru-RU"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90170" marR="82550" algn="just">
              <a:lnSpc>
                <a:spcPct val="103000"/>
              </a:lnSpc>
              <a:spcBef>
                <a:spcPts val="450"/>
              </a:spcBef>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Участнику необходимо нажать на кнопку «Выйти» в правом верхнем углу. Далее необходимо сразу написать на адрес электронной почты </a:t>
            </a:r>
            <a:r>
              <a:rPr lang="en-US"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np</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fmschool</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72.</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ru</a:t>
            </a:r>
            <a:r>
              <a:rPr lang="ru-RU" sz="1400" dirty="0">
                <a:effectLst/>
                <a:latin typeface="Arial" panose="020B0604020202020204" pitchFamily="34" charset="0"/>
                <a:ea typeface="Times New Roman" panose="02020603050405020304" pitchFamily="18" charset="0"/>
                <a:cs typeface="Arial" panose="020B0604020202020204" pitchFamily="34" charset="0"/>
              </a:rPr>
              <a:t>, указав в теме письма ПРЕДМЕТ, КЛАСС И ФИО УЧАСТНИКА либо номер заявки, и описать проблему. </a:t>
            </a:r>
          </a:p>
          <a:p>
            <a:pPr marL="140970" marR="71120" indent="-285750" algn="just">
              <a:lnSpc>
                <a:spcPct val="115000"/>
              </a:lnSpc>
              <a:spcBef>
                <a:spcPts val="450"/>
              </a:spcBef>
              <a:spcAft>
                <a:spcPts val="0"/>
              </a:spcAft>
              <a:buFont typeface="Wingdings" panose="05000000000000000000" pitchFamily="2" charset="2"/>
              <a:buChar char="Ø"/>
              <a:tabLst>
                <a:tab pos="320675" algn="l"/>
              </a:tabLst>
            </a:pP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Во время написания олимпиады у участника пропало подключение к сети</a:t>
            </a:r>
            <a:r>
              <a:rPr lang="ru-RU"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«Интернет».</a:t>
            </a:r>
            <a:r>
              <a:rPr lang="ru-RU" sz="1600" b="1" spc="15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Как</a:t>
            </a:r>
            <a:r>
              <a:rPr lang="ru-RU" sz="1600" b="1" spc="17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ему</a:t>
            </a:r>
            <a:r>
              <a:rPr lang="ru-RU" sz="1600" b="1" spc="7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продолжить</a:t>
            </a:r>
            <a:r>
              <a:rPr lang="ru-RU" sz="1600" b="1" spc="135"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выполнение</a:t>
            </a:r>
            <a:r>
              <a:rPr lang="ru-RU" sz="1600" b="1" spc="28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ru-RU"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заданий?</a:t>
            </a:r>
            <a:endParaRPr lang="ru-RU"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90170" marR="86360" algn="just">
              <a:lnSpc>
                <a:spcPct val="106000"/>
              </a:lnSpc>
              <a:spcBef>
                <a:spcPts val="60"/>
              </a:spcBef>
              <a:spcAft>
                <a:spcPts val="0"/>
              </a:spcAft>
            </a:pPr>
            <a:endParaRPr lang="ru-RU" sz="1400" spc="-20" dirty="0">
              <a:effectLst/>
              <a:latin typeface="Arial" panose="020B0604020202020204" pitchFamily="34" charset="0"/>
              <a:ea typeface="Times New Roman" panose="02020603050405020304" pitchFamily="18" charset="0"/>
              <a:cs typeface="Arial" panose="020B0604020202020204" pitchFamily="34" charset="0"/>
            </a:endParaRPr>
          </a:p>
          <a:p>
            <a:pPr marL="90170" marR="86360" algn="just">
              <a:lnSpc>
                <a:spcPct val="106000"/>
              </a:lnSpc>
              <a:spcBef>
                <a:spcPts val="60"/>
              </a:spcBef>
              <a:spcAft>
                <a:spcPts val="0"/>
              </a:spcAft>
            </a:pPr>
            <a:r>
              <a:rPr lang="ru-RU" sz="1400" spc="-20" dirty="0">
                <a:effectLst/>
                <a:latin typeface="Arial" panose="020B0604020202020204" pitchFamily="34" charset="0"/>
                <a:ea typeface="Times New Roman" panose="02020603050405020304" pitchFamily="18" charset="0"/>
                <a:cs typeface="Arial" panose="020B0604020202020204" pitchFamily="34" charset="0"/>
              </a:rPr>
              <a:t>Если </a:t>
            </a:r>
            <a:r>
              <a:rPr lang="ru-RU" sz="1400" spc="-15" dirty="0">
                <a:effectLst/>
                <a:latin typeface="Arial" panose="020B0604020202020204" pitchFamily="34" charset="0"/>
                <a:ea typeface="Times New Roman" panose="02020603050405020304" pitchFamily="18" charset="0"/>
                <a:cs typeface="Arial" panose="020B0604020202020204" pitchFamily="34" charset="0"/>
              </a:rPr>
              <a:t>время, отведенное на выполнение</a:t>
            </a:r>
            <a:r>
              <a:rPr lang="ru-RU" sz="1400" spc="-10" dirty="0">
                <a:effectLst/>
                <a:latin typeface="Arial" panose="020B0604020202020204" pitchFamily="34" charset="0"/>
                <a:ea typeface="Times New Roman" panose="02020603050405020304" pitchFamily="18" charset="0"/>
                <a:cs typeface="Arial" panose="020B0604020202020204" pitchFamily="34" charset="0"/>
              </a:rPr>
              <a:t> </a:t>
            </a:r>
            <a:r>
              <a:rPr lang="ru-RU" sz="1400" spc="-15" dirty="0">
                <a:effectLst/>
                <a:latin typeface="Arial" panose="020B0604020202020204" pitchFamily="34" charset="0"/>
                <a:ea typeface="Times New Roman" panose="02020603050405020304" pitchFamily="18" charset="0"/>
                <a:cs typeface="Arial" panose="020B0604020202020204" pitchFamily="34" charset="0"/>
              </a:rPr>
              <a:t>заданий олимпиады, еще не закончилось, участник</a:t>
            </a:r>
            <a:r>
              <a:rPr lang="ru-RU" sz="1400" spc="-1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может попробовать</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устранить неполадки</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или войти в тестирующую</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систему с другого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устройства</a:t>
            </a:r>
            <a:r>
              <a:rPr lang="ru-RU" sz="1400" spc="3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и продолжить</a:t>
            </a:r>
            <a:r>
              <a:rPr lang="ru-RU" sz="1400" spc="250"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выполнение</a:t>
            </a:r>
            <a:r>
              <a:rPr lang="ru-RU" sz="1400" spc="11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заданий.</a:t>
            </a:r>
          </a:p>
          <a:p>
            <a:pPr marL="90170" marR="82550" algn="just">
              <a:lnSpc>
                <a:spcPct val="103000"/>
              </a:lnSpc>
              <a:spcBef>
                <a:spcPts val="450"/>
              </a:spcBef>
              <a:spcAft>
                <a:spcPts val="0"/>
              </a:spcAft>
            </a:pPr>
            <a:r>
              <a:rPr lang="ru-RU" sz="1400" dirty="0">
                <a:effectLst/>
                <a:latin typeface="Arial" panose="020B0604020202020204" pitchFamily="34" charset="0"/>
                <a:ea typeface="Times New Roman" panose="02020603050405020304" pitchFamily="18" charset="0"/>
                <a:cs typeface="Arial" panose="020B0604020202020204" pitchFamily="34" charset="0"/>
              </a:rPr>
              <a:t>Если время на выполнение</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заданий</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закончилось,</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но</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тур еще продолжается,</a:t>
            </a:r>
            <a:r>
              <a:rPr lang="ru-RU" sz="1400" spc="5" dirty="0">
                <a:effectLst/>
                <a:latin typeface="Arial" panose="020B0604020202020204" pitchFamily="34" charset="0"/>
                <a:ea typeface="Times New Roman" panose="02020603050405020304" pitchFamily="18" charset="0"/>
                <a:cs typeface="Arial" panose="020B0604020202020204" pitchFamily="34" charset="0"/>
              </a:rPr>
              <a:t> </a:t>
            </a:r>
            <a:r>
              <a:rPr lang="ru-RU" sz="1400" dirty="0">
                <a:effectLst/>
                <a:latin typeface="Arial" panose="020B0604020202020204" pitchFamily="34" charset="0"/>
                <a:ea typeface="Times New Roman" panose="02020603050405020304" pitchFamily="18" charset="0"/>
                <a:cs typeface="Arial" panose="020B0604020202020204" pitchFamily="34" charset="0"/>
              </a:rPr>
              <a:t>необходимо сразу написать на адрес электронной почты </a:t>
            </a:r>
            <a:r>
              <a:rPr lang="en-US"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np</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fmschool</a:t>
            </a:r>
            <a:r>
              <a:rPr lang="ru-RU"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72.</a:t>
            </a:r>
            <a:r>
              <a:rPr lang="en-US" sz="14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ru</a:t>
            </a:r>
            <a:r>
              <a:rPr lang="ru-RU" sz="1400" dirty="0">
                <a:effectLst/>
                <a:latin typeface="Arial" panose="020B0604020202020204" pitchFamily="34" charset="0"/>
                <a:ea typeface="Times New Roman" panose="02020603050405020304" pitchFamily="18" charset="0"/>
                <a:cs typeface="Arial" panose="020B0604020202020204" pitchFamily="34" charset="0"/>
              </a:rPr>
              <a:t>, указав в теме письма ПРЕДМЕТ, КЛАСС И ФИО УЧАСТНИКА либо номер заявки, и описать проблему.</a:t>
            </a:r>
          </a:p>
        </p:txBody>
      </p:sp>
      <p:pic>
        <p:nvPicPr>
          <p:cNvPr id="2" name="Рисунок 1">
            <a:extLst>
              <a:ext uri="{FF2B5EF4-FFF2-40B4-BE49-F238E27FC236}">
                <a16:creationId xmlns:a16="http://schemas.microsoft.com/office/drawing/2014/main" id="{9469E9BB-686F-E399-E177-3E28EDEBE7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28388" y="-193589"/>
            <a:ext cx="563611" cy="606367"/>
          </a:xfrm>
          <a:prstGeom prst="rect">
            <a:avLst/>
          </a:prstGeom>
        </p:spPr>
      </p:pic>
      <p:sp>
        <p:nvSpPr>
          <p:cNvPr id="9" name="TextBox 8">
            <a:extLst>
              <a:ext uri="{FF2B5EF4-FFF2-40B4-BE49-F238E27FC236}">
                <a16:creationId xmlns:a16="http://schemas.microsoft.com/office/drawing/2014/main" id="{483FBBFA-1ABA-EF91-4E4F-958646991D3C}"/>
              </a:ext>
            </a:extLst>
          </p:cNvPr>
          <p:cNvSpPr txBox="1"/>
          <p:nvPr/>
        </p:nvSpPr>
        <p:spPr>
          <a:xfrm>
            <a:off x="11628388" y="6403279"/>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254136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12192000" cy="6855434"/>
          </a:xfrm>
          <a:prstGeom prst="rect">
            <a:avLst/>
          </a:prstGeom>
        </p:spPr>
      </p:pic>
      <p:sp>
        <p:nvSpPr>
          <p:cNvPr id="10" name="Прямоугольник 9"/>
          <p:cNvSpPr/>
          <p:nvPr/>
        </p:nvSpPr>
        <p:spPr>
          <a:xfrm>
            <a:off x="464975" y="2976113"/>
            <a:ext cx="11262049" cy="2763434"/>
          </a:xfrm>
          <a:prstGeom prst="rect">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83EF98C9-4E0C-7F48-DC60-583D42659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93589"/>
            <a:ext cx="953959" cy="1026328"/>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0"/>
            <a:ext cx="836022" cy="434251"/>
          </a:xfrm>
          <a:prstGeom prst="rect">
            <a:avLst/>
          </a:prstGeom>
        </p:spPr>
      </p:pic>
      <p:pic>
        <p:nvPicPr>
          <p:cNvPr id="8" name="Рисунок 7">
            <a:extLst>
              <a:ext uri="{FF2B5EF4-FFF2-40B4-BE49-F238E27FC236}">
                <a16:creationId xmlns:a16="http://schemas.microsoft.com/office/drawing/2014/main" id="{033A7AEA-DCAA-FE8D-E38B-5EB7320C3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pic>
        <p:nvPicPr>
          <p:cNvPr id="5" name="Рисунок 4">
            <a:extLst>
              <a:ext uri="{FF2B5EF4-FFF2-40B4-BE49-F238E27FC236}">
                <a16:creationId xmlns:a16="http://schemas.microsoft.com/office/drawing/2014/main" id="{EC37BDF6-66A7-EB7A-E8B4-1849D3604F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sp>
        <p:nvSpPr>
          <p:cNvPr id="11" name="Прямоугольник 10"/>
          <p:cNvSpPr/>
          <p:nvPr/>
        </p:nvSpPr>
        <p:spPr>
          <a:xfrm>
            <a:off x="464975" y="2974830"/>
            <a:ext cx="11262049" cy="1120920"/>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FD5C381-5B35-36B8-5B88-F9BC1F74E497}"/>
              </a:ext>
            </a:extLst>
          </p:cNvPr>
          <p:cNvSpPr txBox="1"/>
          <p:nvPr/>
        </p:nvSpPr>
        <p:spPr>
          <a:xfrm>
            <a:off x="406008" y="558817"/>
            <a:ext cx="11262049" cy="5847691"/>
          </a:xfrm>
          <a:prstGeom prst="rect">
            <a:avLst/>
          </a:prstGeom>
          <a:noFill/>
        </p:spPr>
        <p:txBody>
          <a:bodyPr wrap="square">
            <a:spAutoFit/>
          </a:bodyPr>
          <a:lstStyle/>
          <a:p>
            <a:pPr marR="72390" lvl="0" algn="just">
              <a:lnSpc>
                <a:spcPct val="115000"/>
              </a:lnSpc>
              <a:spcBef>
                <a:spcPts val="300"/>
              </a:spcBef>
              <a:spcAft>
                <a:spcPts val="0"/>
              </a:spcAft>
              <a:tabLst>
                <a:tab pos="311150" algn="l"/>
              </a:tabLst>
            </a:pPr>
            <a:r>
              <a:rPr lang="ru-RU" sz="1800" dirty="0">
                <a:effectLst/>
                <a:latin typeface="Arial" panose="020B0604020202020204" pitchFamily="34" charset="0"/>
                <a:ea typeface="Times New Roman" panose="02020603050405020304" pitchFamily="18" charset="0"/>
                <a:cs typeface="Arial" panose="020B0604020202020204" pitchFamily="34" charset="0"/>
              </a:rPr>
              <a:t>Время,</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отведенное</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на</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выполнение</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заданий</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для</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каждого</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общеобразовательного</a:t>
            </a:r>
            <a:r>
              <a:rPr lang="ru-RU" sz="1800" spc="5"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effectLst/>
                <a:latin typeface="Arial" panose="020B0604020202020204" pitchFamily="34" charset="0"/>
                <a:ea typeface="Times New Roman" panose="02020603050405020304" pitchFamily="18" charset="0"/>
                <a:cs typeface="Arial" panose="020B0604020202020204" pitchFamily="34" charset="0"/>
              </a:rPr>
              <a:t>предмета и класса, указывается непосредственно в </a:t>
            </a:r>
            <a:r>
              <a:rPr lang="ru-RU" dirty="0">
                <a:latin typeface="Arial" panose="020B0604020202020204" pitchFamily="34" charset="0"/>
                <a:ea typeface="Times New Roman" panose="02020603050405020304" pitchFamily="18" charset="0"/>
                <a:cs typeface="Arial" panose="020B0604020202020204" pitchFamily="34" charset="0"/>
              </a:rPr>
              <a:t>олимпиаде</a:t>
            </a:r>
            <a:r>
              <a:rPr lang="ru-RU" sz="1800" dirty="0">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Участник</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олимпиады</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может</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приступить</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выполнению</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заданий</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любое</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время,</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начиная</a:t>
            </a:r>
            <a:r>
              <a:rPr lang="ru-RU" sz="18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a:t>
            </a:r>
            <a:r>
              <a:rPr lang="ru-RU" sz="18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a:t>
            </a:r>
            <a:r>
              <a:rPr lang="ru-RU"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8:00</a:t>
            </a:r>
            <a:r>
              <a:rPr lang="ru-RU" sz="18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a:t>
            </a:r>
            <a:r>
              <a:rPr lang="ru-RU" sz="18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местному</a:t>
            </a:r>
            <a:r>
              <a:rPr lang="ru-RU" sz="18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времени</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Работа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должна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быть</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СОХРАНЕНА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участником</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до</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окончания</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отведенного</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выполнение времени,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но не позже </a:t>
            </a:r>
            <a:r>
              <a:rPr lang="ru-RU" sz="1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22:00</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по местному времени</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p>
          <a:p>
            <a:pPr marR="72390" lvl="0" algn="just">
              <a:lnSpc>
                <a:spcPct val="115000"/>
              </a:lnSpc>
              <a:spcBef>
                <a:spcPts val="300"/>
              </a:spcBef>
              <a:spcAft>
                <a:spcPts val="0"/>
              </a:spcAft>
              <a:tabLst>
                <a:tab pos="311150" algn="l"/>
              </a:tabLst>
            </a:pP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 случае, если работа не</a:t>
            </a:r>
            <a:r>
              <a:rPr lang="ru-RU" sz="1800" spc="-28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была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сохранена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участником</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до</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окончания</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отведенного</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на</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выполнение</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времени,</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на</a:t>
            </a:r>
            <a:r>
              <a:rPr lang="ru-RU" sz="1800" spc="-1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проверку</a:t>
            </a:r>
            <a:r>
              <a:rPr lang="ru-RU" sz="1800" spc="-1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будут</a:t>
            </a:r>
            <a:r>
              <a:rPr lang="ru-RU" sz="1800" spc="-1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направлены</a:t>
            </a:r>
            <a:r>
              <a:rPr lang="ru-RU" sz="18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только уже </a:t>
            </a:r>
            <a:r>
              <a:rPr lang="ru-RU"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сохраненные</a:t>
            </a:r>
            <a:r>
              <a:rPr lang="ru-RU" sz="1800" spc="-1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ответы.</a:t>
            </a:r>
          </a:p>
          <a:p>
            <a:pPr marR="72390" lvl="0" algn="just">
              <a:lnSpc>
                <a:spcPct val="115000"/>
              </a:lnSpc>
              <a:spcBef>
                <a:spcPts val="300"/>
              </a:spcBef>
              <a:spcAft>
                <a:spcPts val="0"/>
              </a:spcAft>
              <a:tabLst>
                <a:tab pos="311150" algn="l"/>
              </a:tabLst>
            </a:pPr>
            <a:endParaRPr lang="ru-RU" sz="1600" dirty="0">
              <a:effectLst/>
              <a:latin typeface="Times New Roman" panose="02020603050405020304" pitchFamily="18" charset="0"/>
              <a:ea typeface="Times New Roman" panose="02020603050405020304" pitchFamily="18" charset="0"/>
            </a:endParaRPr>
          </a:p>
          <a:p>
            <a:pPr marL="140970" marR="71120" indent="-285750" algn="ctr">
              <a:lnSpc>
                <a:spcPct val="115000"/>
              </a:lnSpc>
              <a:spcBef>
                <a:spcPts val="450"/>
              </a:spcBef>
              <a:spcAft>
                <a:spcPts val="0"/>
              </a:spcAft>
              <a:buFont typeface="Wingdings" panose="05000000000000000000" pitchFamily="2" charset="2"/>
              <a:buChar char="Ø"/>
              <a:tabLst>
                <a:tab pos="320675" algn="l"/>
              </a:tabLst>
            </a:pPr>
            <a:r>
              <a:rPr lang="ru-RU"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Школьник выполнил задания олимпиады, а при просмотре предварительных результатов в тестирующей системе написано, что он не принимал участие в олимпиаде. Что это значит?</a:t>
            </a:r>
            <a:endParaRPr lang="ru-RU"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90170" marR="81280" algn="just">
              <a:lnSpc>
                <a:spcPct val="106000"/>
              </a:lnSpc>
              <a:spcBef>
                <a:spcPts val="450"/>
              </a:spcBef>
              <a:spcAft>
                <a:spcPts val="0"/>
              </a:spcAft>
            </a:pPr>
            <a:endPar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90170" marR="81280" algn="just">
              <a:lnSpc>
                <a:spcPct val="106000"/>
              </a:lnSpc>
              <a:spcBef>
                <a:spcPts val="450"/>
              </a:spcBef>
              <a:spcAft>
                <a:spcPts val="0"/>
              </a:spcAft>
            </a:pP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Тестирующая система проверяет только те ответы участников, которые были отправлены путем нажатия на кнопку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«Сохранить ответ»</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В том случае, если школьник не сохранил свои ответы, система будет оценивать его как </a:t>
            </a:r>
            <a:r>
              <a:rPr lang="ru-RU" sz="18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не принявшего </a:t>
            </a: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участие в олимпиаде.</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p>
            <a:pPr marL="90170" marR="84455" algn="just">
              <a:lnSpc>
                <a:spcPct val="106000"/>
              </a:lnSpc>
              <a:spcBef>
                <a:spcPts val="30"/>
              </a:spcBef>
              <a:spcAft>
                <a:spcPts val="0"/>
              </a:spcAft>
            </a:pPr>
            <a:r>
              <a:rPr lang="ru-RU" sz="18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Аналогично, если у школьника в части заданий при просмотре предварительных результатов пусто в поле «Ответ», но он утверждает, что отвечал на это задание, ответ не был сохранен участником.</a:t>
            </a:r>
          </a:p>
          <a:p>
            <a:pPr marL="90170" marR="81280" algn="just">
              <a:lnSpc>
                <a:spcPct val="105000"/>
              </a:lnSpc>
              <a:spcBef>
                <a:spcPts val="55"/>
              </a:spcBef>
              <a:spcAft>
                <a:spcPts val="0"/>
              </a:spcAft>
            </a:pPr>
            <a:r>
              <a:rPr lang="ru-RU"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Просим довести данную информацию до организаторов в школе, чтобы все участники были проинформированы о необходимости </a:t>
            </a:r>
            <a:r>
              <a:rPr lang="ru-RU" sz="1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СОХРАНЯТЬ</a:t>
            </a:r>
            <a:r>
              <a:rPr lang="ru-RU"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свои ответы.</a:t>
            </a:r>
            <a:endParaRPr lang="ru-RU"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54425A4-9E7D-4A5D-F389-950B7A70EDE6}"/>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419759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2566"/>
            <a:ext cx="12192000" cy="6855434"/>
          </a:xfrm>
          <a:prstGeom prst="rect">
            <a:avLst/>
          </a:prstGeom>
        </p:spPr>
      </p:pic>
      <p:pic>
        <p:nvPicPr>
          <p:cNvPr id="8" name="Рисунок 7">
            <a:extLst>
              <a:ext uri="{FF2B5EF4-FFF2-40B4-BE49-F238E27FC236}">
                <a16:creationId xmlns:a16="http://schemas.microsoft.com/office/drawing/2014/main" id="{C9BF38C1-6895-0B6C-D8B5-90A0A19DE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0"/>
            <a:ext cx="836022" cy="570155"/>
          </a:xfrm>
          <a:prstGeom prst="rect">
            <a:avLst/>
          </a:prstGeom>
        </p:spPr>
      </p:pic>
      <p:pic>
        <p:nvPicPr>
          <p:cNvPr id="2" name="Рисунок 1">
            <a:extLst>
              <a:ext uri="{FF2B5EF4-FFF2-40B4-BE49-F238E27FC236}">
                <a16:creationId xmlns:a16="http://schemas.microsoft.com/office/drawing/2014/main" id="{F78ABDB0-B122-3B16-EC5F-614CFE6E1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041" y="-193589"/>
            <a:ext cx="953959" cy="1026328"/>
          </a:xfrm>
          <a:prstGeom prst="rect">
            <a:avLst/>
          </a:prstGeom>
        </p:spPr>
      </p:pic>
      <p:pic>
        <p:nvPicPr>
          <p:cNvPr id="6" name="Рисунок 5">
            <a:extLst>
              <a:ext uri="{FF2B5EF4-FFF2-40B4-BE49-F238E27FC236}">
                <a16:creationId xmlns:a16="http://schemas.microsoft.com/office/drawing/2014/main" id="{06C1B48D-84A9-7FE7-416C-D4D96494BE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sp>
        <p:nvSpPr>
          <p:cNvPr id="5" name="TextBox 4">
            <a:extLst>
              <a:ext uri="{FF2B5EF4-FFF2-40B4-BE49-F238E27FC236}">
                <a16:creationId xmlns:a16="http://schemas.microsoft.com/office/drawing/2014/main" id="{0933858B-C783-24CC-5113-E50362FC74FA}"/>
              </a:ext>
            </a:extLst>
          </p:cNvPr>
          <p:cNvSpPr txBox="1"/>
          <p:nvPr/>
        </p:nvSpPr>
        <p:spPr>
          <a:xfrm>
            <a:off x="947652" y="233413"/>
            <a:ext cx="10496939" cy="6419321"/>
          </a:xfrm>
          <a:prstGeom prst="rect">
            <a:avLst/>
          </a:prstGeom>
          <a:noFill/>
        </p:spPr>
        <p:txBody>
          <a:bodyPr wrap="square">
            <a:spAutoFit/>
          </a:bodyPr>
          <a:lstStyle/>
          <a:p>
            <a:pPr marR="71120" lvl="0" indent="355600" algn="just">
              <a:lnSpc>
                <a:spcPct val="115000"/>
              </a:lnSpc>
              <a:spcBef>
                <a:spcPts val="450"/>
              </a:spcBef>
              <a:spcAft>
                <a:spcPts val="0"/>
              </a:spcAft>
              <a:tabLst>
                <a:tab pos="330200" algn="l"/>
              </a:tabLst>
            </a:pPr>
            <a:r>
              <a:rPr lang="ru-RU" sz="2000" dirty="0">
                <a:effectLst/>
                <a:latin typeface="Arial" panose="020B0604020202020204" pitchFamily="34" charset="0"/>
                <a:ea typeface="Times New Roman" panose="02020603050405020304" pitchFamily="18" charset="0"/>
                <a:cs typeface="Arial" panose="020B0604020202020204" pitchFamily="34" charset="0"/>
              </a:rPr>
              <a:t>Требования</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к</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порядку</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выполнения</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заданий</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школьного</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этапа</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олимпиады</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по</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конкретному предмету и классу публикуются на сайте регионального центра «Новое поколение» по ссылке – </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https://np.fmschool72.ru/</a:t>
            </a:r>
            <a:r>
              <a:rPr lang="en-US" sz="20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olimpiadi</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0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vsosh</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0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normativnopravovie-dokumenti</a:t>
            </a:r>
            <a:r>
              <a:rPr lang="ru-RU" sz="2000" dirty="0">
                <a:effectLst/>
                <a:latin typeface="Arial" panose="020B0604020202020204" pitchFamily="34" charset="0"/>
                <a:ea typeface="Times New Roman" panose="02020603050405020304" pitchFamily="18" charset="0"/>
                <a:cs typeface="Arial" panose="020B0604020202020204" pitchFamily="34" charset="0"/>
              </a:rPr>
              <a:t> не</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позднее,</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чем</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за</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a:effectLst/>
                <a:latin typeface="Arial" panose="020B0604020202020204" pitchFamily="34" charset="0"/>
                <a:ea typeface="Times New Roman" panose="02020603050405020304" pitchFamily="18" charset="0"/>
                <a:cs typeface="Arial" panose="020B0604020202020204" pitchFamily="34" charset="0"/>
              </a:rPr>
              <a:t>5</a:t>
            </a:r>
            <a:r>
              <a:rPr lang="ru-RU" sz="2000" b="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a:effectLst/>
                <a:latin typeface="Arial" panose="020B0604020202020204" pitchFamily="34" charset="0"/>
                <a:ea typeface="Times New Roman" panose="02020603050405020304" pitchFamily="18" charset="0"/>
                <a:cs typeface="Arial" panose="020B0604020202020204" pitchFamily="34" charset="0"/>
              </a:rPr>
              <a:t>календарных</a:t>
            </a:r>
            <a:r>
              <a:rPr lang="ru-RU" sz="2000" b="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дней</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до</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даты</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проведения</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a:effectLst/>
                <a:latin typeface="Arial" panose="020B0604020202020204" pitchFamily="34" charset="0"/>
                <a:ea typeface="Times New Roman" panose="02020603050405020304" pitchFamily="18" charset="0"/>
                <a:cs typeface="Arial" panose="020B0604020202020204" pitchFamily="34" charset="0"/>
              </a:rPr>
              <a:t>олимпиады.</a:t>
            </a:r>
            <a:r>
              <a:rPr lang="ru-RU" sz="2000" spc="5" dirty="0">
                <a:effectLst/>
                <a:latin typeface="Arial" panose="020B0604020202020204" pitchFamily="34" charset="0"/>
                <a:ea typeface="Times New Roman" panose="02020603050405020304" pitchFamily="18" charset="0"/>
                <a:cs typeface="Arial" panose="020B0604020202020204" pitchFamily="34" charset="0"/>
              </a:rPr>
              <a:t> </a:t>
            </a:r>
          </a:p>
          <a:p>
            <a:pPr marR="71120" lvl="0" indent="355600" algn="just">
              <a:spcAft>
                <a:spcPts val="0"/>
              </a:spcAft>
              <a:tabLst>
                <a:tab pos="330200" algn="l"/>
              </a:tabLst>
            </a:pPr>
            <a:endParaRPr lang="ru-RU" sz="2000" i="1" dirty="0">
              <a:effectLst/>
              <a:latin typeface="Arial" panose="020B0604020202020204" pitchFamily="34" charset="0"/>
              <a:ea typeface="Times New Roman" panose="02020603050405020304" pitchFamily="18" charset="0"/>
              <a:cs typeface="Arial" panose="020B0604020202020204" pitchFamily="34" charset="0"/>
            </a:endParaRPr>
          </a:p>
          <a:p>
            <a:pPr marR="71120" lvl="0" indent="355600" algn="just">
              <a:lnSpc>
                <a:spcPct val="115000"/>
              </a:lnSpc>
              <a:spcBef>
                <a:spcPts val="450"/>
              </a:spcBef>
              <a:spcAft>
                <a:spcPts val="0"/>
              </a:spcAft>
              <a:tabLst>
                <a:tab pos="330200" algn="l"/>
              </a:tabLst>
            </a:pPr>
            <a:r>
              <a:rPr lang="ru-RU" sz="2000" i="1" dirty="0">
                <a:effectLst/>
                <a:latin typeface="Arial" panose="020B0604020202020204" pitchFamily="34" charset="0"/>
                <a:ea typeface="Times New Roman" panose="02020603050405020304" pitchFamily="18" charset="0"/>
                <a:cs typeface="Arial" panose="020B0604020202020204" pitchFamily="34" charset="0"/>
              </a:rPr>
              <a:t>Требования</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определяют время, отведенное на выполнение заданий, комплекты заданий по классам</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(параллелям),</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наличие</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или</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отсутствие</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аудио-</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и</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видеофайлов,</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необходимые</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дополнительные</a:t>
            </a:r>
            <a:r>
              <a:rPr lang="ru-RU" sz="2000" i="1" spc="-5" dirty="0">
                <a:effectLst/>
                <a:latin typeface="Arial" panose="020B0604020202020204" pitchFamily="34" charset="0"/>
                <a:ea typeface="Times New Roman" panose="02020603050405020304" pitchFamily="18" charset="0"/>
                <a:cs typeface="Arial" panose="020B0604020202020204" pitchFamily="34" charset="0"/>
              </a:rPr>
              <a:t> </a:t>
            </a:r>
            <a:r>
              <a:rPr lang="ru-RU" sz="2000" i="1" dirty="0">
                <a:effectLst/>
                <a:latin typeface="Arial" panose="020B0604020202020204" pitchFamily="34" charset="0"/>
                <a:ea typeface="Times New Roman" panose="02020603050405020304" pitchFamily="18" charset="0"/>
                <a:cs typeface="Arial" panose="020B0604020202020204" pitchFamily="34" charset="0"/>
              </a:rPr>
              <a:t>материалы (для прослушивания аудиофайлов по иностранным языкам, участнику необходимо иметь индивидуальные наушники).</a:t>
            </a:r>
          </a:p>
          <a:p>
            <a:pPr marR="71120" lvl="0" indent="355600" algn="just">
              <a:spcAft>
                <a:spcPts val="0"/>
              </a:spcAft>
              <a:tabLst>
                <a:tab pos="377825" algn="l"/>
              </a:tabLst>
            </a:pPr>
            <a:endParaRPr lang="ru-RU"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R="71120" lvl="0" indent="355600" algn="just">
              <a:lnSpc>
                <a:spcPct val="115000"/>
              </a:lnSpc>
              <a:spcBef>
                <a:spcPts val="450"/>
              </a:spcBef>
              <a:spcAft>
                <a:spcPts val="0"/>
              </a:spcAft>
              <a:tabLst>
                <a:tab pos="377825" algn="l"/>
              </a:tabLst>
            </a:pP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Участники</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выполняют</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олимпиадные</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задания</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индивидуально</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и</a:t>
            </a:r>
            <a:r>
              <a:rPr lang="ru-RU" sz="20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0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самостоятельно</a:t>
            </a:r>
            <a:r>
              <a:rPr lang="ru-RU" sz="20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a:t>
            </a:r>
            <a:r>
              <a:rPr lang="ru-RU" sz="2000" spc="-28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p>
          <a:p>
            <a:pPr marR="71120" lvl="0" indent="355600" algn="just">
              <a:lnSpc>
                <a:spcPct val="115000"/>
              </a:lnSpc>
              <a:spcBef>
                <a:spcPts val="450"/>
              </a:spcBef>
              <a:spcAft>
                <a:spcPts val="0"/>
              </a:spcAft>
              <a:tabLst>
                <a:tab pos="377825" algn="l"/>
              </a:tabLst>
            </a:pP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Запрещается</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коллективное</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выполнение</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олимпиадных</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заданий,</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использование</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посторонней помощи, в том числе родителей, учителей, обращение к сети «Интернет»</a:t>
            </a:r>
            <a:r>
              <a:rPr lang="ru-RU" i="1" spc="5"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(кроме сайта тестирующей системы).</a:t>
            </a:r>
          </a:p>
          <a:p>
            <a:pPr marR="71120" lvl="0" indent="355600" algn="just">
              <a:lnSpc>
                <a:spcPct val="115000"/>
              </a:lnSpc>
              <a:spcBef>
                <a:spcPts val="450"/>
              </a:spcBef>
              <a:spcAft>
                <a:spcPts val="0"/>
              </a:spcAft>
              <a:tabLst>
                <a:tab pos="377825" algn="l"/>
              </a:tabLst>
            </a:pPr>
            <a:endParaRPr lang="ru-RU"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R="71120" lvl="0" indent="355600" algn="just">
              <a:lnSpc>
                <a:spcPct val="115000"/>
              </a:lnSpc>
              <a:spcBef>
                <a:spcPts val="450"/>
              </a:spcBef>
              <a:spcAft>
                <a:spcPts val="0"/>
              </a:spcAft>
              <a:tabLst>
                <a:tab pos="377825" algn="l"/>
              </a:tabLst>
            </a:pP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Ссылка на олимпиаду в личном кабинете ИНДИВИДУАЛЬНАЯ! </a:t>
            </a:r>
          </a:p>
          <a:p>
            <a:pPr marR="71120" lvl="0" indent="355600" algn="just">
              <a:lnSpc>
                <a:spcPct val="115000"/>
              </a:lnSpc>
              <a:spcBef>
                <a:spcPts val="450"/>
              </a:spcBef>
              <a:spcAft>
                <a:spcPts val="0"/>
              </a:spcAft>
              <a:tabLst>
                <a:tab pos="377825" algn="l"/>
              </a:tabLst>
            </a:pPr>
            <a:r>
              <a:rPr lang="ru-RU"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Не нужно передавать ссылку своим одноклассникам, друзьям, посторонним людям и публиковать её в общедоступных чатах.</a:t>
            </a:r>
          </a:p>
        </p:txBody>
      </p:sp>
      <p:sp>
        <p:nvSpPr>
          <p:cNvPr id="9" name="TextBox 8">
            <a:extLst>
              <a:ext uri="{FF2B5EF4-FFF2-40B4-BE49-F238E27FC236}">
                <a16:creationId xmlns:a16="http://schemas.microsoft.com/office/drawing/2014/main" id="{59D15749-FE7B-C556-E404-84C1EF3BA545}"/>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2521770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193589"/>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0"/>
            <a:ext cx="836022" cy="434251"/>
          </a:xfrm>
          <a:prstGeom prst="rect">
            <a:avLst/>
          </a:prstGeom>
        </p:spPr>
      </p:pic>
      <p:sp>
        <p:nvSpPr>
          <p:cNvPr id="5" name="TextBox 4">
            <a:extLst>
              <a:ext uri="{FF2B5EF4-FFF2-40B4-BE49-F238E27FC236}">
                <a16:creationId xmlns:a16="http://schemas.microsoft.com/office/drawing/2014/main" id="{01BA2AF4-2361-BF87-27E2-147C28D7FB0B}"/>
              </a:ext>
            </a:extLst>
          </p:cNvPr>
          <p:cNvSpPr txBox="1"/>
          <p:nvPr/>
        </p:nvSpPr>
        <p:spPr>
          <a:xfrm>
            <a:off x="1236743" y="559136"/>
            <a:ext cx="10119107" cy="5267852"/>
          </a:xfrm>
          <a:prstGeom prst="rect">
            <a:avLst/>
          </a:prstGeom>
          <a:noFill/>
        </p:spPr>
        <p:txBody>
          <a:bodyPr wrap="square">
            <a:spAutoFit/>
          </a:bodyPr>
          <a:lstStyle/>
          <a:p>
            <a:pPr marR="73660" lvl="0" algn="just">
              <a:lnSpc>
                <a:spcPct val="115000"/>
              </a:lnSpc>
              <a:spcBef>
                <a:spcPts val="450"/>
              </a:spcBef>
              <a:spcAft>
                <a:spcPts val="0"/>
              </a:spcAft>
              <a:tabLst>
                <a:tab pos="344170" algn="l"/>
              </a:tabLst>
            </a:pP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 течение </a:t>
            </a:r>
            <a:r>
              <a:rPr lang="ru-RU" sz="2400"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2 календарных дней</a:t>
            </a:r>
            <a:r>
              <a:rPr lang="ru-RU" sz="2400"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после завершения олимпиады на сайте центра </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np</a:t>
            </a:r>
            <a:r>
              <a:rPr lang="ru-RU" sz="20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a:t>
            </a:r>
            <a:r>
              <a:rPr lang="en-US"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fmschool</a:t>
            </a:r>
            <a:r>
              <a:rPr lang="ru-RU"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72.</a:t>
            </a:r>
            <a:r>
              <a:rPr lang="en-US" sz="2000" u="sng"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ru</a:t>
            </a:r>
            <a:r>
              <a:rPr lang="en-US" sz="2400" strike="noStrike" dirty="0">
                <a:solidFill>
                  <a:srgbClr val="1154CC"/>
                </a:solidFill>
                <a:effectLst/>
                <a:latin typeface="Arial" panose="020B0604020202020204" pitchFamily="34" charset="0"/>
                <a:ea typeface="Times New Roman" panose="02020603050405020304" pitchFamily="18" charset="0"/>
                <a:cs typeface="Arial" panose="020B0604020202020204" pitchFamily="34" charset="0"/>
                <a:hlinkClick r:id="rId5"/>
              </a:rPr>
              <a:t>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публикуются </a:t>
            </a:r>
            <a:r>
              <a:rPr lang="ru-RU" sz="2400" b="1" dirty="0">
                <a:effectLst/>
                <a:latin typeface="Arial" panose="020B0604020202020204" pitchFamily="34" charset="0"/>
                <a:ea typeface="Times New Roman" panose="02020603050405020304" pitchFamily="18" charset="0"/>
                <a:cs typeface="Arial" panose="020B0604020202020204" pitchFamily="34" charset="0"/>
                <a:hlinkClick r:id="rId6"/>
              </a:rPr>
              <a:t>видеоразборы</a:t>
            </a:r>
            <a:r>
              <a:rPr lang="ru-RU" sz="2400" dirty="0">
                <a:effectLst/>
                <a:latin typeface="Arial" panose="020B0604020202020204" pitchFamily="34" charset="0"/>
                <a:ea typeface="Times New Roman" panose="02020603050405020304" pitchFamily="18" charset="0"/>
                <a:cs typeface="Arial" panose="020B0604020202020204" pitchFamily="34" charset="0"/>
              </a:rPr>
              <a:t> заданий.</a:t>
            </a:r>
          </a:p>
          <a:p>
            <a:pPr marR="73660" lvl="0" algn="just">
              <a:lnSpc>
                <a:spcPct val="115000"/>
              </a:lnSpc>
              <a:spcBef>
                <a:spcPts val="450"/>
              </a:spcBef>
              <a:spcAft>
                <a:spcPts val="0"/>
              </a:spcAft>
              <a:tabLst>
                <a:tab pos="344170" algn="l"/>
              </a:tabLs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R="71755" lvl="0" algn="just">
              <a:lnSpc>
                <a:spcPct val="115000"/>
              </a:lnSpc>
              <a:spcBef>
                <a:spcPts val="450"/>
              </a:spcBef>
              <a:spcAft>
                <a:spcPts val="0"/>
              </a:spcAft>
              <a:tabLst>
                <a:tab pos="425450" algn="l"/>
              </a:tabLst>
            </a:pPr>
            <a:r>
              <a:rPr lang="ru-RU" sz="2400" dirty="0">
                <a:effectLst/>
                <a:latin typeface="Arial" panose="020B0604020202020204" pitchFamily="34" charset="0"/>
                <a:ea typeface="Times New Roman" panose="02020603050405020304" pitchFamily="18" charset="0"/>
                <a:cs typeface="Arial" panose="020B0604020202020204" pitchFamily="34" charset="0"/>
              </a:rPr>
              <a:t>Задания по </a:t>
            </a:r>
            <a:r>
              <a:rPr lang="ru-RU" sz="2400" b="1" spc="5" dirty="0">
                <a:effectLst/>
                <a:latin typeface="Arial" panose="020B0604020202020204" pitchFamily="34" charset="0"/>
                <a:ea typeface="Times New Roman" panose="02020603050405020304" pitchFamily="18" charset="0"/>
                <a:cs typeface="Arial" panose="020B0604020202020204" pitchFamily="34" charset="0"/>
              </a:rPr>
              <a:t>24 предметам </a:t>
            </a:r>
            <a:r>
              <a:rPr lang="ru-RU" sz="2400" dirty="0">
                <a:effectLst/>
                <a:latin typeface="Arial" panose="020B0604020202020204" pitchFamily="34" charset="0"/>
                <a:ea typeface="Times New Roman" panose="02020603050405020304" pitchFamily="18" charset="0"/>
                <a:cs typeface="Arial" panose="020B0604020202020204" pitchFamily="34" charset="0"/>
              </a:rPr>
              <a:t>олимпиады</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b="1" dirty="0">
                <a:effectLst/>
                <a:latin typeface="Arial" panose="020B0604020202020204" pitchFamily="34" charset="0"/>
                <a:ea typeface="Times New Roman" panose="02020603050405020304" pitchFamily="18" charset="0"/>
                <a:cs typeface="Arial" panose="020B0604020202020204" pitchFamily="34" charset="0"/>
              </a:rPr>
              <a:t>проверяются</a:t>
            </a:r>
            <a:r>
              <a:rPr lang="ru-RU" sz="2400" b="1" spc="5" dirty="0">
                <a:effectLst/>
                <a:latin typeface="Arial" panose="020B0604020202020204" pitchFamily="34" charset="0"/>
                <a:ea typeface="Times New Roman" panose="02020603050405020304" pitchFamily="18" charset="0"/>
                <a:cs typeface="Arial" panose="020B0604020202020204" pitchFamily="34" charset="0"/>
              </a:rPr>
              <a:t> </a:t>
            </a:r>
            <a:r>
              <a:rPr lang="ru-RU" sz="2400" b="1" dirty="0">
                <a:effectLst/>
                <a:latin typeface="Arial" panose="020B0604020202020204" pitchFamily="34" charset="0"/>
                <a:ea typeface="Times New Roman" panose="02020603050405020304" pitchFamily="18" charset="0"/>
                <a:cs typeface="Arial" panose="020B0604020202020204" pitchFamily="34" charset="0"/>
              </a:rPr>
              <a:t>автоматически</a:t>
            </a:r>
            <a:r>
              <a:rPr lang="ru-RU" sz="2400" b="1"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посредством</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тестирующей</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системы.</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Оценивание</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происходит</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в</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соответствии</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с</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критериями</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оценивания,</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разработанными составителями заданий.</a:t>
            </a:r>
          </a:p>
          <a:p>
            <a:pPr marR="71755" lvl="0" algn="just">
              <a:lnSpc>
                <a:spcPct val="115000"/>
              </a:lnSpc>
              <a:spcBef>
                <a:spcPts val="450"/>
              </a:spcBef>
              <a:spcAft>
                <a:spcPts val="0"/>
              </a:spcAft>
              <a:tabLst>
                <a:tab pos="425450" algn="l"/>
              </a:tabLst>
            </a:pP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R="77470" lvl="0" algn="just">
              <a:lnSpc>
                <a:spcPct val="115000"/>
              </a:lnSpc>
              <a:spcBef>
                <a:spcPts val="450"/>
              </a:spcBef>
              <a:spcAft>
                <a:spcPts val="0"/>
              </a:spcAft>
              <a:tabLst>
                <a:tab pos="358775" algn="l"/>
              </a:tabLst>
            </a:pP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Участники олимпиады получают доступ к </a:t>
            </a:r>
            <a:r>
              <a:rPr lang="ru-RU"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предварительным результатам </a:t>
            </a:r>
            <a:r>
              <a:rPr lang="ru-RU" sz="2400" dirty="0">
                <a:effectLst/>
                <a:latin typeface="Arial" panose="020B0604020202020204" pitchFamily="34" charset="0"/>
                <a:ea typeface="Times New Roman" panose="02020603050405020304" pitchFamily="18" charset="0"/>
                <a:cs typeface="Arial" panose="020B0604020202020204" pitchFamily="34" charset="0"/>
              </a:rPr>
              <a:t>по той же ссылке, по которой участвовали в олимпиаде,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не позднее чем через </a:t>
            </a:r>
            <a:r>
              <a:rPr lang="ru-RU" sz="2400"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7 календарных дней</a:t>
            </a:r>
            <a:r>
              <a:rPr lang="ru-RU" sz="2400"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 даты проведения олимпиады.</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a:extLst>
              <a:ext uri="{FF2B5EF4-FFF2-40B4-BE49-F238E27FC236}">
                <a16:creationId xmlns:a16="http://schemas.microsoft.com/office/drawing/2014/main" id="{FED605C3-18A1-936B-964D-8B426E11B1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8041" y="-193589"/>
            <a:ext cx="953959" cy="1026328"/>
          </a:xfrm>
          <a:prstGeom prst="rect">
            <a:avLst/>
          </a:prstGeom>
        </p:spPr>
      </p:pic>
      <p:pic>
        <p:nvPicPr>
          <p:cNvPr id="6" name="Рисунок 5">
            <a:extLst>
              <a:ext uri="{FF2B5EF4-FFF2-40B4-BE49-F238E27FC236}">
                <a16:creationId xmlns:a16="http://schemas.microsoft.com/office/drawing/2014/main" id="{81F40EA3-629C-C436-B23B-BF9A7DDD3D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8" name="Рисунок 7">
            <a:extLst>
              <a:ext uri="{FF2B5EF4-FFF2-40B4-BE49-F238E27FC236}">
                <a16:creationId xmlns:a16="http://schemas.microsoft.com/office/drawing/2014/main" id="{12EFF4E5-E95E-3C51-35E0-2431777F32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9" name="TextBox 8">
            <a:extLst>
              <a:ext uri="{FF2B5EF4-FFF2-40B4-BE49-F238E27FC236}">
                <a16:creationId xmlns:a16="http://schemas.microsoft.com/office/drawing/2014/main" id="{55B0BDE7-08FD-1FC3-AE5E-D563B5B75F43}"/>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1269792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93589"/>
            <a:ext cx="12192000" cy="6855434"/>
          </a:xfrm>
          <a:prstGeom prst="rect">
            <a:avLst/>
          </a:prstGeom>
        </p:spPr>
      </p:pic>
      <p:pic>
        <p:nvPicPr>
          <p:cNvPr id="6" name="Рисунок 5">
            <a:extLst>
              <a:ext uri="{FF2B5EF4-FFF2-40B4-BE49-F238E27FC236}">
                <a16:creationId xmlns:a16="http://schemas.microsoft.com/office/drawing/2014/main" id="{C1FFEC1B-B065-B115-462B-F60A6F66A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30388"/>
            <a:ext cx="1154202" cy="1027612"/>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190500"/>
            <a:ext cx="836022" cy="562177"/>
          </a:xfrm>
          <a:prstGeom prst="rect">
            <a:avLst/>
          </a:prstGeom>
        </p:spPr>
      </p:pic>
      <p:pic>
        <p:nvPicPr>
          <p:cNvPr id="2" name="Рисунок 1">
            <a:extLst>
              <a:ext uri="{FF2B5EF4-FFF2-40B4-BE49-F238E27FC236}">
                <a16:creationId xmlns:a16="http://schemas.microsoft.com/office/drawing/2014/main" id="{0E30B7AD-C8F8-7E51-DDEB-1FCF73434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041" y="-193589"/>
            <a:ext cx="953959" cy="1026328"/>
          </a:xfrm>
          <a:prstGeom prst="rect">
            <a:avLst/>
          </a:prstGeom>
        </p:spPr>
      </p:pic>
      <p:sp>
        <p:nvSpPr>
          <p:cNvPr id="5" name="TextBox 4">
            <a:extLst>
              <a:ext uri="{FF2B5EF4-FFF2-40B4-BE49-F238E27FC236}">
                <a16:creationId xmlns:a16="http://schemas.microsoft.com/office/drawing/2014/main" id="{5BE7D5AF-3587-F665-6AC3-4E9F8A877B18}"/>
              </a:ext>
            </a:extLst>
          </p:cNvPr>
          <p:cNvSpPr txBox="1"/>
          <p:nvPr/>
        </p:nvSpPr>
        <p:spPr>
          <a:xfrm>
            <a:off x="984666" y="196155"/>
            <a:ext cx="10741090" cy="6309420"/>
          </a:xfrm>
          <a:prstGeom prst="rect">
            <a:avLst/>
          </a:prstGeom>
          <a:noFill/>
        </p:spPr>
        <p:txBody>
          <a:bodyPr wrap="square">
            <a:spAutoFit/>
          </a:bodyPr>
          <a:lstStyle/>
          <a:p>
            <a:pPr marR="71120" lvl="0" algn="just">
              <a:spcAft>
                <a:spcPts val="0"/>
              </a:spcAft>
              <a:tabLst>
                <a:tab pos="358775" algn="l"/>
              </a:tabLst>
            </a:pP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Вопросы участников олимпиады, связанные с оценкой олимпиадной работы или</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подсчетом</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баллов,</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принимаются</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течение</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одного</a:t>
            </a:r>
            <a:r>
              <a:rPr lang="ru-RU" b="1"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календарного</a:t>
            </a:r>
            <a:r>
              <a:rPr lang="ru-RU" b="1"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дня до 18.00</a:t>
            </a:r>
            <a:r>
              <a:rPr lang="ru-RU" b="1"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после даты</a:t>
            </a:r>
            <a:r>
              <a:rPr lang="ru-RU"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публикации</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предварительных</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результатов</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олимпиады</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соответствующему общеобразовательному предмету и классу.</a:t>
            </a:r>
          </a:p>
          <a:p>
            <a:pPr marR="71120" lvl="0" algn="just">
              <a:spcAft>
                <a:spcPts val="0"/>
              </a:spcAft>
              <a:tabLst>
                <a:tab pos="358775" algn="l"/>
              </a:tabLst>
            </a:pP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Окончательные</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результаты</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школьного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этапа</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олимпиады</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каждому</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общеобразовательному</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предмету</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подводятся</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независимо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для</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каждого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класса</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истечении</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14</a:t>
            </a:r>
            <a:r>
              <a:rPr lang="ru-RU" b="1"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календарных</a:t>
            </a:r>
            <a:r>
              <a:rPr lang="ru-RU" b="1"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дней</a:t>
            </a:r>
            <a:r>
              <a:rPr lang="ru-RU" spc="5" dirty="0">
                <a:solidFill>
                  <a:srgbClr val="203864"/>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со</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дня</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проведения</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олимпиады</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a:t>
            </a:r>
          </a:p>
          <a:p>
            <a:pPr marR="74295" lvl="0" algn="just">
              <a:spcAft>
                <a:spcPts val="0"/>
              </a:spcAft>
              <a:tabLst>
                <a:tab pos="482600" algn="l"/>
              </a:tabLst>
            </a:pPr>
            <a:endParaRPr lang="ru-RU" sz="1000" i="1" spc="5" dirty="0">
              <a:solidFill>
                <a:srgbClr val="231F20"/>
              </a:solidFill>
              <a:latin typeface="Arial" panose="020B0604020202020204" pitchFamily="34" charset="0"/>
              <a:ea typeface="Times New Roman" panose="02020603050405020304" pitchFamily="18" charset="0"/>
              <a:cs typeface="Arial" panose="020B0604020202020204" pitchFamily="34" charset="0"/>
            </a:endParaRPr>
          </a:p>
          <a:p>
            <a:pPr marR="74295" lvl="0" algn="just">
              <a:spcAft>
                <a:spcPts val="0"/>
              </a:spcAft>
              <a:tabLst>
                <a:tab pos="482600" algn="l"/>
              </a:tabLst>
            </a:pPr>
            <a:r>
              <a:rPr lang="ru-RU" i="1" spc="5" dirty="0">
                <a:solidFill>
                  <a:srgbClr val="231F20"/>
                </a:solidFill>
                <a:latin typeface="Arial" panose="020B0604020202020204" pitchFamily="34" charset="0"/>
                <a:ea typeface="Times New Roman" panose="02020603050405020304" pitchFamily="18" charset="0"/>
                <a:cs typeface="Arial" panose="020B0604020202020204" pitchFamily="34" charset="0"/>
              </a:rPr>
              <a:t>Пример</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a:t>
            </a:r>
          </a:p>
          <a:p>
            <a:pPr marR="74295" lvl="0" algn="just">
              <a:spcAft>
                <a:spcPts val="0"/>
              </a:spcAft>
              <a:tabLst>
                <a:tab pos="482600" algn="l"/>
              </a:tabLst>
            </a:pP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12.09. – ШЭ по </a:t>
            </a:r>
            <a:r>
              <a:rPr lang="ru-RU"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экономике</a:t>
            </a:r>
          </a:p>
          <a:p>
            <a:pPr marR="74295" lvl="0" algn="just">
              <a:spcAft>
                <a:spcPts val="0"/>
              </a:spcAft>
              <a:tabLst>
                <a:tab pos="482600" algn="l"/>
              </a:tabLst>
            </a:pP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14.09. – публикация </a:t>
            </a:r>
            <a:r>
              <a:rPr lang="ru-RU" spc="5" dirty="0" err="1">
                <a:solidFill>
                  <a:srgbClr val="231F20"/>
                </a:solidFill>
                <a:effectLst/>
                <a:latin typeface="Arial" panose="020B0604020202020204" pitchFamily="34" charset="0"/>
                <a:ea typeface="Times New Roman" panose="02020603050405020304" pitchFamily="18" charset="0"/>
                <a:cs typeface="Arial" panose="020B0604020202020204" pitchFamily="34" charset="0"/>
              </a:rPr>
              <a:t>видеоразборов</a:t>
            </a:r>
            <a:endPar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R="74295" lvl="0" algn="just">
              <a:spcAft>
                <a:spcPts val="0"/>
              </a:spcAft>
              <a:tabLst>
                <a:tab pos="482600" algn="l"/>
              </a:tabLst>
            </a:pP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19</a:t>
            </a:r>
            <a:r>
              <a:rPr lang="ru-RU"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.09. – получение предварительных результатов</a:t>
            </a:r>
          </a:p>
          <a:p>
            <a:pPr marR="74295" lvl="0" algn="just">
              <a:spcAft>
                <a:spcPts val="0"/>
              </a:spcAft>
              <a:tabLst>
                <a:tab pos="482600" algn="l"/>
              </a:tabLst>
            </a:pP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20.09.– прием и ответы на вопросы, при необходимости, передают вопрос региональному  координатору (до 18.00 местного времени)</a:t>
            </a:r>
          </a:p>
          <a:p>
            <a:pPr marR="74295" lvl="0" algn="just">
              <a:spcAft>
                <a:spcPts val="0"/>
              </a:spcAft>
              <a:tabLst>
                <a:tab pos="482600" algn="l"/>
              </a:tabLst>
            </a:pP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22.09. – подача заявлений на апелляцию организатору соответствующего этапа. </a:t>
            </a:r>
          </a:p>
          <a:p>
            <a:pPr marR="74295" lvl="0" algn="just">
              <a:spcAft>
                <a:spcPts val="0"/>
              </a:spcAft>
              <a:tabLst>
                <a:tab pos="482600" algn="l"/>
              </a:tabLst>
            </a:pPr>
            <a:endParaRPr lang="ru-RU" sz="800" spc="5"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R="74295" lvl="0" algn="just">
              <a:spcAft>
                <a:spcPts val="0"/>
              </a:spcAft>
              <a:tabLst>
                <a:tab pos="482600" algn="l"/>
              </a:tabLst>
            </a:pPr>
            <a:r>
              <a:rPr lang="ru-RU" spc="5" dirty="0">
                <a:solidFill>
                  <a:srgbClr val="FF0000"/>
                </a:solidFill>
                <a:latin typeface="Arial" panose="020B0604020202020204" pitchFamily="34" charset="0"/>
                <a:ea typeface="Times New Roman" panose="02020603050405020304" pitchFamily="18" charset="0"/>
                <a:cs typeface="Arial" panose="020B0604020202020204" pitchFamily="34" charset="0"/>
              </a:rPr>
              <a:t>Согласно</a:t>
            </a: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 </a:t>
            </a:r>
            <a:r>
              <a:rPr lang="ru-RU" spc="5" dirty="0">
                <a:solidFill>
                  <a:srgbClr val="FF0000"/>
                </a:solidFill>
                <a:latin typeface="Arial" panose="020B0604020202020204" pitchFamily="34" charset="0"/>
                <a:ea typeface="Times New Roman" panose="02020603050405020304" pitchFamily="18" charset="0"/>
                <a:cs typeface="Arial" panose="020B0604020202020204" pitchFamily="34" charset="0"/>
              </a:rPr>
              <a:t>пункту 4.11.6 Порядка проведения ВсОШ по общеобразовательным предметам в 2023-2024 учебном году, утвержденному приказом Департамента образования и науки ТО №847/ОД от 17.08.2023, апелляционная комиссия создаётся организатором этапа ВсОШ, особенности её функционирования определяются утвержденной организационно-технологической моделью, соответствующими регламентами, инструкциями.</a:t>
            </a:r>
          </a:p>
          <a:p>
            <a:pPr marR="74295" lvl="0" algn="just">
              <a:spcAft>
                <a:spcPts val="0"/>
              </a:spcAft>
              <a:tabLst>
                <a:tab pos="482600" algn="l"/>
              </a:tabLst>
            </a:pPr>
            <a:endParaRPr lang="ru-RU" sz="800" spc="5"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R="74295" lvl="0" algn="just">
              <a:spcAft>
                <a:spcPts val="0"/>
              </a:spcAft>
              <a:tabLst>
                <a:tab pos="482600" algn="l"/>
              </a:tabLst>
            </a:pP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25.09. – рассмотрение заявлений на апелляцию</a:t>
            </a:r>
          </a:p>
          <a:p>
            <a:pPr marR="74295" lvl="0" algn="just">
              <a:spcAft>
                <a:spcPts val="0"/>
              </a:spcAft>
              <a:tabLst>
                <a:tab pos="482600" algn="l"/>
              </a:tabLst>
            </a:pPr>
            <a:r>
              <a:rPr lang="ru-RU" spc="5" dirty="0">
                <a:solidFill>
                  <a:srgbClr val="231F20"/>
                </a:solidFill>
                <a:latin typeface="Arial" panose="020B0604020202020204" pitchFamily="34" charset="0"/>
                <a:ea typeface="Times New Roman" panose="02020603050405020304" pitchFamily="18" charset="0"/>
                <a:cs typeface="Arial" panose="020B0604020202020204" pitchFamily="34" charset="0"/>
              </a:rPr>
              <a:t>26.09. – получение окончательных результатов</a:t>
            </a:r>
            <a:endParaRPr lang="ru-RU"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Рисунок 7">
            <a:extLst>
              <a:ext uri="{FF2B5EF4-FFF2-40B4-BE49-F238E27FC236}">
                <a16:creationId xmlns:a16="http://schemas.microsoft.com/office/drawing/2014/main" id="{65902856-6C94-B659-F1CB-F44BCEAF0D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9" name="TextBox 8">
            <a:extLst>
              <a:ext uri="{FF2B5EF4-FFF2-40B4-BE49-F238E27FC236}">
                <a16:creationId xmlns:a16="http://schemas.microsoft.com/office/drawing/2014/main" id="{23E4953B-7012-C91F-BD75-9896DBC87A22}"/>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1755738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11" y="8626"/>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0"/>
            <a:ext cx="1617118" cy="839972"/>
          </a:xfrm>
          <a:prstGeom prst="rect">
            <a:avLst/>
          </a:prstGeom>
        </p:spPr>
      </p:pic>
      <p:sp>
        <p:nvSpPr>
          <p:cNvPr id="2" name="TextBox 1">
            <a:extLst>
              <a:ext uri="{FF2B5EF4-FFF2-40B4-BE49-F238E27FC236}">
                <a16:creationId xmlns:a16="http://schemas.microsoft.com/office/drawing/2014/main" id="{815932D3-0019-B511-1DDF-1F6B902D6A2D}"/>
              </a:ext>
            </a:extLst>
          </p:cNvPr>
          <p:cNvSpPr txBox="1"/>
          <p:nvPr/>
        </p:nvSpPr>
        <p:spPr>
          <a:xfrm>
            <a:off x="194206" y="4203691"/>
            <a:ext cx="2585497" cy="738664"/>
          </a:xfrm>
          <a:prstGeom prst="rect">
            <a:avLst/>
          </a:prstGeom>
          <a:noFill/>
        </p:spPr>
        <p:txBody>
          <a:bodyPr wrap="square" rtlCol="0">
            <a:spAutoFit/>
          </a:bodyPr>
          <a:lstStyle/>
          <a:p>
            <a:r>
              <a:rPr lang="ru-RU" sz="1400" dirty="0">
                <a:latin typeface="Arial" panose="020B0604020202020204" pitchFamily="34" charset="0"/>
                <a:ea typeface="Tahoma" panose="020B0604030504040204" pitchFamily="34" charset="0"/>
                <a:cs typeface="Arial" panose="020B0604020202020204" pitchFamily="34" charset="0"/>
              </a:rPr>
              <a:t>После опубликованного разбора заданий у ученика возникли вопросы</a:t>
            </a:r>
          </a:p>
        </p:txBody>
      </p:sp>
      <p:sp>
        <p:nvSpPr>
          <p:cNvPr id="5" name="TextBox 4">
            <a:extLst>
              <a:ext uri="{FF2B5EF4-FFF2-40B4-BE49-F238E27FC236}">
                <a16:creationId xmlns:a16="http://schemas.microsoft.com/office/drawing/2014/main" id="{A682C0EE-8C85-1901-8FB0-9A27B4F9B6BE}"/>
              </a:ext>
            </a:extLst>
          </p:cNvPr>
          <p:cNvSpPr txBox="1"/>
          <p:nvPr/>
        </p:nvSpPr>
        <p:spPr>
          <a:xfrm>
            <a:off x="1732148" y="2868383"/>
            <a:ext cx="1659424" cy="523220"/>
          </a:xfrm>
          <a:prstGeom prst="rect">
            <a:avLst/>
          </a:prstGeom>
          <a:noFill/>
        </p:spPr>
        <p:txBody>
          <a:bodyPr wrap="square" rtlCol="0">
            <a:spAutoFit/>
          </a:bodyPr>
          <a:lstStyle/>
          <a:p>
            <a:pPr algn="ctr"/>
            <a:r>
              <a:rPr lang="ru-RU" sz="1400" dirty="0">
                <a:solidFill>
                  <a:srgbClr val="4472C4"/>
                </a:solidFill>
                <a:latin typeface="Arial" panose="020B0604020202020204" pitchFamily="34" charset="0"/>
                <a:ea typeface="Tahoma" panose="020B0604030504040204" pitchFamily="34" charset="0"/>
                <a:cs typeface="Arial" panose="020B0604020202020204" pitchFamily="34" charset="0"/>
              </a:rPr>
              <a:t>Задает вопрос учителю</a:t>
            </a:r>
          </a:p>
        </p:txBody>
      </p:sp>
      <p:sp>
        <p:nvSpPr>
          <p:cNvPr id="6" name="TextBox 5">
            <a:extLst>
              <a:ext uri="{FF2B5EF4-FFF2-40B4-BE49-F238E27FC236}">
                <a16:creationId xmlns:a16="http://schemas.microsoft.com/office/drawing/2014/main" id="{B144EABD-EC16-8447-9B8A-B384B1FA4AEB}"/>
              </a:ext>
            </a:extLst>
          </p:cNvPr>
          <p:cNvSpPr txBox="1"/>
          <p:nvPr/>
        </p:nvSpPr>
        <p:spPr>
          <a:xfrm>
            <a:off x="4251258" y="1603330"/>
            <a:ext cx="2873036" cy="1384995"/>
          </a:xfrm>
          <a:prstGeom prst="rect">
            <a:avLst/>
          </a:prstGeom>
          <a:noFill/>
        </p:spPr>
        <p:txBody>
          <a:bodyPr wrap="square" rtlCol="0">
            <a:spAutoFit/>
          </a:bodyPr>
          <a:lstStyle/>
          <a:p>
            <a:pPr algn="ctr"/>
            <a:r>
              <a:rPr lang="ru-RU" sz="1400" dirty="0">
                <a:solidFill>
                  <a:srgbClr val="4472C4"/>
                </a:solidFill>
                <a:latin typeface="Tahoma" panose="020B0604030504040204" pitchFamily="34" charset="0"/>
                <a:ea typeface="Tahoma" panose="020B0604030504040204" pitchFamily="34" charset="0"/>
                <a:cs typeface="Tahoma" panose="020B0604030504040204" pitchFamily="34" charset="0"/>
              </a:rPr>
              <a:t>Если учитель не может ответить на </a:t>
            </a:r>
            <a:r>
              <a:rPr lang="ru-RU" sz="1400" dirty="0">
                <a:solidFill>
                  <a:srgbClr val="4472C4"/>
                </a:solidFill>
                <a:latin typeface="Arial" panose="020B0604020202020204" pitchFamily="34" charset="0"/>
                <a:ea typeface="Tahoma" panose="020B0604030504040204" pitchFamily="34" charset="0"/>
                <a:cs typeface="Arial" panose="020B0604020202020204" pitchFamily="34" charset="0"/>
              </a:rPr>
              <a:t>вопрос</a:t>
            </a:r>
            <a:r>
              <a:rPr lang="ru-RU" sz="1400" dirty="0">
                <a:solidFill>
                  <a:srgbClr val="4472C4"/>
                </a:solidFill>
                <a:latin typeface="Tahoma" panose="020B0604030504040204" pitchFamily="34" charset="0"/>
                <a:ea typeface="Tahoma" panose="020B0604030504040204" pitchFamily="34" charset="0"/>
                <a:cs typeface="Tahoma" panose="020B0604030504040204" pitchFamily="34" charset="0"/>
              </a:rPr>
              <a:t>, то он передаёт вопрос региональному координатору </a:t>
            </a:r>
          </a:p>
          <a:p>
            <a:pPr algn="ctr"/>
            <a:r>
              <a:rPr lang="ru-RU" sz="1400" dirty="0">
                <a:solidFill>
                  <a:srgbClr val="4472C4"/>
                </a:solidFill>
                <a:latin typeface="Tahoma" panose="020B0604030504040204" pitchFamily="34" charset="0"/>
                <a:ea typeface="Tahoma" panose="020B0604030504040204" pitchFamily="34" charset="0"/>
                <a:cs typeface="Tahoma" panose="020B0604030504040204" pitchFamily="34" charset="0"/>
              </a:rPr>
              <a:t>по электронной почте</a:t>
            </a:r>
          </a:p>
          <a:p>
            <a:pPr algn="ctr"/>
            <a:r>
              <a:rPr lang="en-US" sz="1400" b="1" dirty="0">
                <a:latin typeface="Arial" panose="020B0604020202020204" pitchFamily="34" charset="0"/>
                <a:ea typeface="Calibri" panose="020F0502020204030204" pitchFamily="34" charset="0"/>
                <a:cs typeface="Arial" panose="020B0604020202020204" pitchFamily="34" charset="0"/>
                <a:hlinkClick r:id="rId5"/>
              </a:rPr>
              <a:t>np@fmschool</a:t>
            </a:r>
            <a:r>
              <a:rPr lang="ru-RU" sz="1400" b="1" dirty="0">
                <a:latin typeface="Arial" panose="020B0604020202020204" pitchFamily="34" charset="0"/>
                <a:ea typeface="Calibri" panose="020F0502020204030204" pitchFamily="34" charset="0"/>
                <a:cs typeface="Arial" panose="020B0604020202020204" pitchFamily="34" charset="0"/>
                <a:hlinkClick r:id="rId5"/>
              </a:rPr>
              <a:t>72.</a:t>
            </a:r>
            <a:r>
              <a:rPr lang="en-US" sz="1400" b="1" dirty="0">
                <a:latin typeface="Arial" panose="020B0604020202020204" pitchFamily="34" charset="0"/>
                <a:ea typeface="Calibri" panose="020F0502020204030204" pitchFamily="34" charset="0"/>
                <a:cs typeface="Arial" panose="020B0604020202020204" pitchFamily="34" charset="0"/>
                <a:hlinkClick r:id="rId5"/>
              </a:rPr>
              <a:t>ru</a:t>
            </a:r>
            <a:endParaRPr lang="ru-RU" sz="1400" b="1" dirty="0">
              <a:solidFill>
                <a:srgbClr val="4472C4"/>
              </a:solidFill>
              <a:latin typeface="Arial" panose="020B0604020202020204" pitchFamily="34" charset="0"/>
              <a:ea typeface="Tahom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7FB6BAE-DBEB-4EA5-1626-C79C31EBEB5E}"/>
              </a:ext>
            </a:extLst>
          </p:cNvPr>
          <p:cNvSpPr txBox="1"/>
          <p:nvPr/>
        </p:nvSpPr>
        <p:spPr>
          <a:xfrm>
            <a:off x="4428813" y="4168773"/>
            <a:ext cx="2418327" cy="738664"/>
          </a:xfrm>
          <a:prstGeom prst="rect">
            <a:avLst/>
          </a:prstGeom>
          <a:noFill/>
        </p:spPr>
        <p:txBody>
          <a:bodyPr wrap="square" rtlCol="0">
            <a:spAutoFit/>
          </a:bodyPr>
          <a:lstStyle/>
          <a:p>
            <a:r>
              <a:rPr lang="ru-RU" sz="1400" b="1" dirty="0">
                <a:latin typeface="Arial" panose="020B0604020202020204" pitchFamily="34" charset="0"/>
                <a:ea typeface="Tahoma" panose="020B0604030504040204" pitchFamily="34" charset="0"/>
                <a:cs typeface="Arial" panose="020B0604020202020204" pitchFamily="34" charset="0"/>
              </a:rPr>
              <a:t>Учитель - предметник </a:t>
            </a:r>
            <a:r>
              <a:rPr lang="ru-RU" sz="1400" dirty="0">
                <a:latin typeface="Arial" panose="020B0604020202020204" pitchFamily="34" charset="0"/>
                <a:ea typeface="Tahoma" panose="020B0604030504040204" pitchFamily="34" charset="0"/>
                <a:cs typeface="Arial" panose="020B0604020202020204" pitchFamily="34" charset="0"/>
              </a:rPr>
              <a:t>по возможности отвечает на вопрос</a:t>
            </a:r>
          </a:p>
        </p:txBody>
      </p:sp>
      <p:pic>
        <p:nvPicPr>
          <p:cNvPr id="18" name="Рисунок 17">
            <a:extLst>
              <a:ext uri="{FF2B5EF4-FFF2-40B4-BE49-F238E27FC236}">
                <a16:creationId xmlns:a16="http://schemas.microsoft.com/office/drawing/2014/main" id="{A12585A1-DB84-4A7F-8AA2-4432B1E82F4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682" y="3117465"/>
            <a:ext cx="1107228" cy="1060470"/>
          </a:xfrm>
          <a:prstGeom prst="rect">
            <a:avLst/>
          </a:prstGeom>
        </p:spPr>
      </p:pic>
      <p:pic>
        <p:nvPicPr>
          <p:cNvPr id="19" name="Рисунок 18">
            <a:extLst>
              <a:ext uri="{FF2B5EF4-FFF2-40B4-BE49-F238E27FC236}">
                <a16:creationId xmlns:a16="http://schemas.microsoft.com/office/drawing/2014/main" id="{4557E9B2-7D61-E69B-B9CF-08C8AFB7ACC5}"/>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66062" y="3208618"/>
            <a:ext cx="961745" cy="921131"/>
          </a:xfrm>
          <a:prstGeom prst="rect">
            <a:avLst/>
          </a:prstGeom>
        </p:spPr>
      </p:pic>
      <p:pic>
        <p:nvPicPr>
          <p:cNvPr id="20" name="Рисунок 19">
            <a:extLst>
              <a:ext uri="{FF2B5EF4-FFF2-40B4-BE49-F238E27FC236}">
                <a16:creationId xmlns:a16="http://schemas.microsoft.com/office/drawing/2014/main" id="{6140641A-1AE8-7160-09BA-691C3D3F2EC9}"/>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69046" y="3117465"/>
            <a:ext cx="1021694" cy="978548"/>
          </a:xfrm>
          <a:prstGeom prst="rect">
            <a:avLst/>
          </a:prstGeom>
        </p:spPr>
      </p:pic>
      <p:pic>
        <p:nvPicPr>
          <p:cNvPr id="8" name="Рисунок 7">
            <a:extLst>
              <a:ext uri="{FF2B5EF4-FFF2-40B4-BE49-F238E27FC236}">
                <a16:creationId xmlns:a16="http://schemas.microsoft.com/office/drawing/2014/main" id="{CEDCE953-27E6-3EB9-C405-154D33E4D9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8041" y="0"/>
            <a:ext cx="953959" cy="1026328"/>
          </a:xfrm>
          <a:prstGeom prst="rect">
            <a:avLst/>
          </a:prstGeom>
        </p:spPr>
      </p:pic>
      <p:pic>
        <p:nvPicPr>
          <p:cNvPr id="12" name="Рисунок 11">
            <a:extLst>
              <a:ext uri="{FF2B5EF4-FFF2-40B4-BE49-F238E27FC236}">
                <a16:creationId xmlns:a16="http://schemas.microsoft.com/office/drawing/2014/main" id="{66FA6BBE-0468-39BE-CF77-9D4394CD76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13" name="Рисунок 12">
            <a:extLst>
              <a:ext uri="{FF2B5EF4-FFF2-40B4-BE49-F238E27FC236}">
                <a16:creationId xmlns:a16="http://schemas.microsoft.com/office/drawing/2014/main" id="{836F1348-2060-3C20-7EA6-293D89A8E7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16" name="TextBox 15">
            <a:extLst>
              <a:ext uri="{FF2B5EF4-FFF2-40B4-BE49-F238E27FC236}">
                <a16:creationId xmlns:a16="http://schemas.microsoft.com/office/drawing/2014/main" id="{0240DFDF-58A5-25F8-7975-61FA934631C4}"/>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16</a:t>
            </a:r>
          </a:p>
        </p:txBody>
      </p:sp>
      <p:pic>
        <p:nvPicPr>
          <p:cNvPr id="22" name="Рисунок 21">
            <a:extLst>
              <a:ext uri="{FF2B5EF4-FFF2-40B4-BE49-F238E27FC236}">
                <a16:creationId xmlns:a16="http://schemas.microsoft.com/office/drawing/2014/main" id="{FD683A28-CCAB-CF63-23DD-B5765CA6B930}"/>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86588" y="3008021"/>
            <a:ext cx="1495644" cy="756610"/>
          </a:xfrm>
          <a:prstGeom prst="rect">
            <a:avLst/>
          </a:prstGeom>
        </p:spPr>
      </p:pic>
      <p:pic>
        <p:nvPicPr>
          <p:cNvPr id="23" name="Рисунок 22">
            <a:extLst>
              <a:ext uri="{FF2B5EF4-FFF2-40B4-BE49-F238E27FC236}">
                <a16:creationId xmlns:a16="http://schemas.microsoft.com/office/drawing/2014/main" id="{FD683A28-CCAB-CF63-23DD-B5765CA6B930}"/>
              </a:ext>
            </a:extLst>
          </p:cNvPr>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673" y="3288537"/>
            <a:ext cx="1495644" cy="756610"/>
          </a:xfrm>
          <a:prstGeom prst="rect">
            <a:avLst/>
          </a:prstGeom>
        </p:spPr>
      </p:pic>
      <p:sp>
        <p:nvSpPr>
          <p:cNvPr id="25" name="TextBox 24">
            <a:extLst>
              <a:ext uri="{FF2B5EF4-FFF2-40B4-BE49-F238E27FC236}">
                <a16:creationId xmlns:a16="http://schemas.microsoft.com/office/drawing/2014/main" id="{07FB6BAE-DBEB-4EA5-1626-C79C31EBEB5E}"/>
              </a:ext>
            </a:extLst>
          </p:cNvPr>
          <p:cNvSpPr txBox="1"/>
          <p:nvPr/>
        </p:nvSpPr>
        <p:spPr>
          <a:xfrm>
            <a:off x="9287656" y="4163781"/>
            <a:ext cx="2500504" cy="523220"/>
          </a:xfrm>
          <a:prstGeom prst="rect">
            <a:avLst/>
          </a:prstGeom>
          <a:noFill/>
        </p:spPr>
        <p:txBody>
          <a:bodyPr wrap="square" rtlCol="0">
            <a:spAutoFit/>
          </a:bodyPr>
          <a:lstStyle/>
          <a:p>
            <a:r>
              <a:rPr lang="ru-RU" sz="1400" dirty="0">
                <a:latin typeface="Arial" panose="020B0604020202020204" pitchFamily="34" charset="0"/>
                <a:ea typeface="Tahoma" panose="020B0604030504040204" pitchFamily="34" charset="0"/>
                <a:cs typeface="Arial" panose="020B0604020202020204" pitchFamily="34" charset="0"/>
              </a:rPr>
              <a:t>Региональный координатор отвечает на вопрос</a:t>
            </a:r>
          </a:p>
        </p:txBody>
      </p:sp>
      <p:sp>
        <p:nvSpPr>
          <p:cNvPr id="15" name="TextBox 14">
            <a:extLst>
              <a:ext uri="{FF2B5EF4-FFF2-40B4-BE49-F238E27FC236}">
                <a16:creationId xmlns:a16="http://schemas.microsoft.com/office/drawing/2014/main" id="{8F193176-1D25-E99D-8E1D-6EED27F5E2DF}"/>
              </a:ext>
            </a:extLst>
          </p:cNvPr>
          <p:cNvSpPr txBox="1"/>
          <p:nvPr/>
        </p:nvSpPr>
        <p:spPr>
          <a:xfrm>
            <a:off x="2167552" y="309979"/>
            <a:ext cx="8520056" cy="523220"/>
          </a:xfrm>
          <a:prstGeom prst="rect">
            <a:avLst/>
          </a:prstGeom>
          <a:noFill/>
        </p:spPr>
        <p:txBody>
          <a:bodyPr wrap="square">
            <a:spAutoFit/>
          </a:bodyPr>
          <a:lstStyle/>
          <a:p>
            <a:pPr algn="ctr"/>
            <a:r>
              <a:rPr lang="ru-RU" sz="2800" b="1" spc="5" dirty="0">
                <a:solidFill>
                  <a:srgbClr val="231F20"/>
                </a:solidFill>
                <a:latin typeface="Arial" panose="020B0604020202020204" pitchFamily="34" charset="0"/>
                <a:ea typeface="Times New Roman" panose="02020603050405020304" pitchFamily="18" charset="0"/>
                <a:cs typeface="Arial" panose="020B0604020202020204" pitchFamily="34" charset="0"/>
              </a:rPr>
              <a:t>Логистика этапа приема и ответов на вопросы</a:t>
            </a:r>
            <a:endParaRPr lang="ru-RU" sz="2800" b="1" dirty="0"/>
          </a:p>
        </p:txBody>
      </p:sp>
    </p:spTree>
    <p:extLst>
      <p:ext uri="{BB962C8B-B14F-4D97-AF65-F5344CB8AC3E}">
        <p14:creationId xmlns:p14="http://schemas.microsoft.com/office/powerpoint/2010/main" val="404404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8626"/>
            <a:ext cx="12192000" cy="6855434"/>
          </a:xfrm>
          <a:prstGeom prst="rect">
            <a:avLst/>
          </a:prstGeom>
        </p:spPr>
      </p:pic>
      <p:sp>
        <p:nvSpPr>
          <p:cNvPr id="4" name="object 2"/>
          <p:cNvSpPr txBox="1">
            <a:spLocks/>
          </p:cNvSpPr>
          <p:nvPr/>
        </p:nvSpPr>
        <p:spPr>
          <a:xfrm>
            <a:off x="1154202" y="349794"/>
            <a:ext cx="6071235" cy="50526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ru-RU" sz="3200" spc="-70" dirty="0">
                <a:latin typeface="Arial" panose="020B0604020202020204" pitchFamily="34" charset="0"/>
                <a:cs typeface="Arial" panose="020B0604020202020204" pitchFamily="34" charset="0"/>
              </a:rPr>
              <a:t>К</a:t>
            </a:r>
            <a:r>
              <a:rPr lang="ru-RU" sz="3200" spc="-75" dirty="0">
                <a:latin typeface="Arial" panose="020B0604020202020204" pitchFamily="34" charset="0"/>
                <a:cs typeface="Arial" panose="020B0604020202020204" pitchFamily="34" charset="0"/>
              </a:rPr>
              <a:t>а</a:t>
            </a:r>
            <a:r>
              <a:rPr lang="ru-RU" sz="3200" dirty="0">
                <a:latin typeface="Arial" panose="020B0604020202020204" pitchFamily="34" charset="0"/>
                <a:cs typeface="Arial" panose="020B0604020202020204" pitchFamily="34" charset="0"/>
              </a:rPr>
              <a:t>к</a:t>
            </a:r>
            <a:r>
              <a:rPr lang="ru-RU" sz="3200" spc="-180" dirty="0">
                <a:latin typeface="Arial" panose="020B0604020202020204" pitchFamily="34" charset="0"/>
                <a:cs typeface="Arial" panose="020B0604020202020204" pitchFamily="34" charset="0"/>
              </a:rPr>
              <a:t> </a:t>
            </a:r>
            <a:r>
              <a:rPr lang="ru-RU" sz="3200" spc="-75" dirty="0">
                <a:latin typeface="Arial" panose="020B0604020202020204" pitchFamily="34" charset="0"/>
                <a:cs typeface="Arial" panose="020B0604020202020204" pitchFamily="34" charset="0"/>
              </a:rPr>
              <a:t>б</a:t>
            </a:r>
            <a:r>
              <a:rPr lang="ru-RU" sz="3200" spc="-65" dirty="0">
                <a:latin typeface="Arial" panose="020B0604020202020204" pitchFamily="34" charset="0"/>
                <a:cs typeface="Arial" panose="020B0604020202020204" pitchFamily="34" charset="0"/>
              </a:rPr>
              <a:t>у</a:t>
            </a:r>
            <a:r>
              <a:rPr lang="ru-RU" sz="3200" spc="-85" dirty="0">
                <a:latin typeface="Arial" panose="020B0604020202020204" pitchFamily="34" charset="0"/>
                <a:cs typeface="Arial" panose="020B0604020202020204" pitchFamily="34" charset="0"/>
              </a:rPr>
              <a:t>д</a:t>
            </a:r>
            <a:r>
              <a:rPr lang="ru-RU" sz="3200" spc="-80" dirty="0">
                <a:latin typeface="Arial" panose="020B0604020202020204" pitchFamily="34" charset="0"/>
                <a:cs typeface="Arial" panose="020B0604020202020204" pitchFamily="34" charset="0"/>
              </a:rPr>
              <a:t>е</a:t>
            </a:r>
            <a:r>
              <a:rPr lang="ru-RU" sz="3200" dirty="0">
                <a:latin typeface="Arial" panose="020B0604020202020204" pitchFamily="34" charset="0"/>
                <a:cs typeface="Arial" panose="020B0604020202020204" pitchFamily="34" charset="0"/>
              </a:rPr>
              <a:t>т</a:t>
            </a:r>
            <a:r>
              <a:rPr lang="ru-RU" sz="3200" spc="-175" dirty="0">
                <a:latin typeface="Arial" panose="020B0604020202020204" pitchFamily="34" charset="0"/>
                <a:cs typeface="Arial" panose="020B0604020202020204" pitchFamily="34" charset="0"/>
              </a:rPr>
              <a:t> </a:t>
            </a:r>
            <a:r>
              <a:rPr lang="ru-RU" sz="3200" spc="-75" dirty="0">
                <a:latin typeface="Arial" panose="020B0604020202020204" pitchFamily="34" charset="0"/>
                <a:cs typeface="Arial" panose="020B0604020202020204" pitchFamily="34" charset="0"/>
              </a:rPr>
              <a:t>пр</a:t>
            </a:r>
            <a:r>
              <a:rPr lang="ru-RU" sz="3200" spc="-80" dirty="0">
                <a:latin typeface="Arial" panose="020B0604020202020204" pitchFamily="34" charset="0"/>
                <a:cs typeface="Arial" panose="020B0604020202020204" pitchFamily="34" charset="0"/>
              </a:rPr>
              <a:t>ох</a:t>
            </a:r>
            <a:r>
              <a:rPr lang="ru-RU" sz="3200" spc="-90" dirty="0">
                <a:latin typeface="Arial" panose="020B0604020202020204" pitchFamily="34" charset="0"/>
                <a:cs typeface="Arial" panose="020B0604020202020204" pitchFamily="34" charset="0"/>
              </a:rPr>
              <a:t>о</a:t>
            </a:r>
            <a:r>
              <a:rPr lang="ru-RU" sz="3200" spc="-95" dirty="0">
                <a:latin typeface="Arial" panose="020B0604020202020204" pitchFamily="34" charset="0"/>
                <a:cs typeface="Arial" panose="020B0604020202020204" pitchFamily="34" charset="0"/>
              </a:rPr>
              <a:t>д</a:t>
            </a:r>
            <a:r>
              <a:rPr lang="ru-RU" sz="3200" spc="-90" dirty="0">
                <a:latin typeface="Arial" panose="020B0604020202020204" pitchFamily="34" charset="0"/>
                <a:cs typeface="Arial" panose="020B0604020202020204" pitchFamily="34" charset="0"/>
              </a:rPr>
              <a:t>и</a:t>
            </a:r>
            <a:r>
              <a:rPr lang="ru-RU" sz="3200" spc="-85" dirty="0">
                <a:latin typeface="Arial" panose="020B0604020202020204" pitchFamily="34" charset="0"/>
                <a:cs typeface="Arial" panose="020B0604020202020204" pitchFamily="34" charset="0"/>
              </a:rPr>
              <a:t>т</a:t>
            </a:r>
            <a:r>
              <a:rPr lang="ru-RU" sz="3200" dirty="0">
                <a:latin typeface="Arial" panose="020B0604020202020204" pitchFamily="34" charset="0"/>
                <a:cs typeface="Arial" panose="020B0604020202020204" pitchFamily="34" charset="0"/>
              </a:rPr>
              <a:t>ь</a:t>
            </a:r>
            <a:r>
              <a:rPr lang="ru-RU" sz="3200" spc="-180" dirty="0">
                <a:latin typeface="Arial" panose="020B0604020202020204" pitchFamily="34" charset="0"/>
                <a:cs typeface="Arial" panose="020B0604020202020204" pitchFamily="34" charset="0"/>
              </a:rPr>
              <a:t> </a:t>
            </a:r>
            <a:r>
              <a:rPr lang="ru-RU" sz="3200" spc="-65" dirty="0">
                <a:latin typeface="Arial" panose="020B0604020202020204" pitchFamily="34" charset="0"/>
                <a:cs typeface="Arial" panose="020B0604020202020204" pitchFamily="34" charset="0"/>
              </a:rPr>
              <a:t>а</a:t>
            </a:r>
            <a:r>
              <a:rPr lang="ru-RU" sz="3200" spc="-75" dirty="0">
                <a:latin typeface="Arial" panose="020B0604020202020204" pitchFamily="34" charset="0"/>
                <a:cs typeface="Arial" panose="020B0604020202020204" pitchFamily="34" charset="0"/>
              </a:rPr>
              <a:t>п</a:t>
            </a:r>
            <a:r>
              <a:rPr lang="ru-RU" sz="3200" spc="-80" dirty="0">
                <a:latin typeface="Arial" panose="020B0604020202020204" pitchFamily="34" charset="0"/>
                <a:cs typeface="Arial" panose="020B0604020202020204" pitchFamily="34" charset="0"/>
              </a:rPr>
              <a:t>ел</a:t>
            </a:r>
            <a:r>
              <a:rPr lang="ru-RU" sz="3200" spc="-90" dirty="0">
                <a:latin typeface="Arial" panose="020B0604020202020204" pitchFamily="34" charset="0"/>
                <a:cs typeface="Arial" panose="020B0604020202020204" pitchFamily="34" charset="0"/>
              </a:rPr>
              <a:t>л</a:t>
            </a:r>
            <a:r>
              <a:rPr lang="ru-RU" sz="3200" spc="-80" dirty="0">
                <a:latin typeface="Arial" panose="020B0604020202020204" pitchFamily="34" charset="0"/>
                <a:cs typeface="Arial" panose="020B0604020202020204" pitchFamily="34" charset="0"/>
              </a:rPr>
              <a:t>я</a:t>
            </a:r>
            <a:r>
              <a:rPr lang="ru-RU" sz="3200" spc="-85" dirty="0">
                <a:latin typeface="Arial" panose="020B0604020202020204" pitchFamily="34" charset="0"/>
                <a:cs typeface="Arial" panose="020B0604020202020204" pitchFamily="34" charset="0"/>
              </a:rPr>
              <a:t>ц</a:t>
            </a:r>
            <a:r>
              <a:rPr lang="ru-RU" sz="3200" spc="-90" dirty="0">
                <a:latin typeface="Arial" panose="020B0604020202020204" pitchFamily="34" charset="0"/>
                <a:cs typeface="Arial" panose="020B0604020202020204" pitchFamily="34" charset="0"/>
              </a:rPr>
              <a:t>ия</a:t>
            </a:r>
            <a:r>
              <a:rPr lang="ru-RU" sz="3200" dirty="0">
                <a:latin typeface="Arial" panose="020B0604020202020204" pitchFamily="34" charset="0"/>
                <a:cs typeface="Arial" panose="020B0604020202020204" pitchFamily="34" charset="0"/>
              </a:rPr>
              <a:t>?</a:t>
            </a:r>
          </a:p>
        </p:txBody>
      </p:sp>
      <p:sp>
        <p:nvSpPr>
          <p:cNvPr id="5" name="object 3"/>
          <p:cNvSpPr/>
          <p:nvPr/>
        </p:nvSpPr>
        <p:spPr>
          <a:xfrm>
            <a:off x="1097302" y="2245441"/>
            <a:ext cx="9686264" cy="2077594"/>
          </a:xfrm>
          <a:custGeom>
            <a:avLst/>
            <a:gdLst/>
            <a:ahLst/>
            <a:cxnLst/>
            <a:rect l="l" t="t" r="r" b="b"/>
            <a:pathLst>
              <a:path w="9371330" h="3078479">
                <a:moveTo>
                  <a:pt x="9371076" y="0"/>
                </a:moveTo>
                <a:lnTo>
                  <a:pt x="7938516" y="0"/>
                </a:lnTo>
                <a:lnTo>
                  <a:pt x="7938516" y="165608"/>
                </a:lnTo>
                <a:lnTo>
                  <a:pt x="6842760" y="165608"/>
                </a:lnTo>
                <a:lnTo>
                  <a:pt x="6842760" y="0"/>
                </a:lnTo>
                <a:lnTo>
                  <a:pt x="0" y="0"/>
                </a:lnTo>
                <a:lnTo>
                  <a:pt x="0" y="165608"/>
                </a:lnTo>
                <a:lnTo>
                  <a:pt x="0" y="3078480"/>
                </a:lnTo>
                <a:lnTo>
                  <a:pt x="9371076" y="3078480"/>
                </a:lnTo>
                <a:lnTo>
                  <a:pt x="9371076" y="165608"/>
                </a:lnTo>
                <a:lnTo>
                  <a:pt x="9371076" y="0"/>
                </a:lnTo>
                <a:close/>
              </a:path>
            </a:pathLst>
          </a:custGeom>
          <a:solidFill>
            <a:srgbClr val="E9EBF5"/>
          </a:solidFill>
        </p:spPr>
        <p:txBody>
          <a:bodyPr wrap="square" lIns="0" tIns="0" rIns="0" bIns="0" rtlCol="0"/>
          <a:lstStyle/>
          <a:p>
            <a:endParaRPr/>
          </a:p>
        </p:txBody>
      </p:sp>
      <p:sp>
        <p:nvSpPr>
          <p:cNvPr id="6" name="object 4"/>
          <p:cNvSpPr txBox="1"/>
          <p:nvPr/>
        </p:nvSpPr>
        <p:spPr>
          <a:xfrm>
            <a:off x="3034541" y="2451863"/>
            <a:ext cx="3007360" cy="1554272"/>
          </a:xfrm>
          <a:prstGeom prst="rect">
            <a:avLst/>
          </a:prstGeom>
        </p:spPr>
        <p:txBody>
          <a:bodyPr vert="horz" wrap="square" lIns="0" tIns="91440" rIns="0" bIns="0" rtlCol="0">
            <a:spAutoFit/>
          </a:bodyPr>
          <a:lstStyle/>
          <a:p>
            <a:pPr marL="12700">
              <a:lnSpc>
                <a:spcPct val="100000"/>
              </a:lnSpc>
            </a:pPr>
            <a:r>
              <a:rPr sz="1900" i="1" spc="-10" dirty="0" err="1">
                <a:latin typeface="Arial" panose="020B0604020202020204" pitchFamily="34" charset="0"/>
                <a:cs typeface="Arial" panose="020B0604020202020204" pitchFamily="34" charset="0"/>
              </a:rPr>
              <a:t>Рассматриваются</a:t>
            </a:r>
            <a:r>
              <a:rPr sz="1900" i="1" spc="-20" dirty="0">
                <a:latin typeface="Arial" panose="020B0604020202020204" pitchFamily="34" charset="0"/>
                <a:cs typeface="Arial" panose="020B0604020202020204" pitchFamily="34" charset="0"/>
              </a:rPr>
              <a:t> </a:t>
            </a:r>
            <a:r>
              <a:rPr sz="1900" i="1" spc="-5" dirty="0" err="1">
                <a:latin typeface="Arial" panose="020B0604020202020204" pitchFamily="34" charset="0"/>
                <a:cs typeface="Arial" panose="020B0604020202020204" pitchFamily="34" charset="0"/>
              </a:rPr>
              <a:t>вопросы</a:t>
            </a:r>
            <a:r>
              <a:rPr lang="ru-RU" sz="1900" i="1" spc="-5" dirty="0">
                <a:latin typeface="Arial" panose="020B0604020202020204" pitchFamily="34" charset="0"/>
                <a:cs typeface="Arial" panose="020B0604020202020204" pitchFamily="34" charset="0"/>
              </a:rPr>
              <a:t> о несогласии </a:t>
            </a:r>
          </a:p>
          <a:p>
            <a:pPr marL="12700">
              <a:lnSpc>
                <a:spcPct val="100000"/>
              </a:lnSpc>
            </a:pPr>
            <a:r>
              <a:rPr lang="ru-RU" sz="1900" i="1" spc="-5" dirty="0">
                <a:latin typeface="Arial" panose="020B0604020202020204" pitchFamily="34" charset="0"/>
                <a:cs typeface="Arial" panose="020B0604020202020204" pitchFamily="34" charset="0"/>
              </a:rPr>
              <a:t>с выставленными </a:t>
            </a:r>
            <a:r>
              <a:rPr lang="ru-RU" sz="1900" b="1" i="1" spc="-5" dirty="0">
                <a:latin typeface="Arial" panose="020B0604020202020204" pitchFamily="34" charset="0"/>
                <a:cs typeface="Arial" panose="020B0604020202020204" pitchFamily="34" charset="0"/>
              </a:rPr>
              <a:t>баллами</a:t>
            </a:r>
            <a:r>
              <a:rPr lang="ru-RU" sz="1900" i="1" spc="-5" dirty="0">
                <a:latin typeface="Arial" panose="020B0604020202020204" pitchFamily="34" charset="0"/>
                <a:cs typeface="Arial" panose="020B0604020202020204" pitchFamily="34" charset="0"/>
              </a:rPr>
              <a:t> за </a:t>
            </a:r>
            <a:r>
              <a:rPr sz="1900" i="1" spc="-10" dirty="0" err="1">
                <a:latin typeface="Arial" panose="020B0604020202020204" pitchFamily="34" charset="0"/>
                <a:cs typeface="Arial" panose="020B0604020202020204" pitchFamily="34" charset="0"/>
              </a:rPr>
              <a:t>решени</a:t>
            </a:r>
            <a:r>
              <a:rPr lang="ru-RU" sz="1900" i="1" spc="-10" dirty="0">
                <a:latin typeface="Arial" panose="020B0604020202020204" pitchFamily="34" charset="0"/>
                <a:cs typeface="Arial" panose="020B0604020202020204" pitchFamily="34" charset="0"/>
              </a:rPr>
              <a:t>е</a:t>
            </a:r>
            <a:r>
              <a:rPr sz="1900" i="1" spc="5" dirty="0">
                <a:latin typeface="Arial" panose="020B0604020202020204" pitchFamily="34" charset="0"/>
                <a:cs typeface="Arial" panose="020B0604020202020204" pitchFamily="34" charset="0"/>
              </a:rPr>
              <a:t> </a:t>
            </a:r>
            <a:r>
              <a:rPr sz="1900" i="1" spc="-5" dirty="0" err="1">
                <a:latin typeface="Arial" panose="020B0604020202020204" pitchFamily="34" charset="0"/>
                <a:cs typeface="Arial" panose="020B0604020202020204" pitchFamily="34" charset="0"/>
              </a:rPr>
              <a:t>задач</a:t>
            </a:r>
            <a:endParaRPr sz="1900" dirty="0">
              <a:latin typeface="Arial" panose="020B0604020202020204" pitchFamily="34" charset="0"/>
              <a:cs typeface="Arial" panose="020B0604020202020204" pitchFamily="34" charset="0"/>
            </a:endParaRPr>
          </a:p>
        </p:txBody>
      </p:sp>
      <p:sp>
        <p:nvSpPr>
          <p:cNvPr id="7" name="object 5"/>
          <p:cNvSpPr txBox="1"/>
          <p:nvPr/>
        </p:nvSpPr>
        <p:spPr>
          <a:xfrm>
            <a:off x="6673913" y="2418095"/>
            <a:ext cx="3187065" cy="1667764"/>
          </a:xfrm>
          <a:prstGeom prst="rect">
            <a:avLst/>
          </a:prstGeom>
        </p:spPr>
        <p:txBody>
          <a:bodyPr vert="horz" wrap="square" lIns="0" tIns="92075" rIns="0" bIns="0" rtlCol="0">
            <a:spAutoFit/>
          </a:bodyPr>
          <a:lstStyle/>
          <a:p>
            <a:pPr marL="12700">
              <a:lnSpc>
                <a:spcPct val="100000"/>
              </a:lnSpc>
              <a:spcBef>
                <a:spcPts val="725"/>
              </a:spcBef>
            </a:pPr>
            <a:r>
              <a:rPr sz="1900" i="1" spc="-10" dirty="0">
                <a:latin typeface="Arial" panose="020B0604020202020204" pitchFamily="34" charset="0"/>
                <a:cs typeface="Arial" panose="020B0604020202020204" pitchFamily="34" charset="0"/>
              </a:rPr>
              <a:t>Отклоняются</a:t>
            </a:r>
            <a:r>
              <a:rPr sz="1900" i="1" spc="10" dirty="0">
                <a:latin typeface="Arial" panose="020B0604020202020204" pitchFamily="34" charset="0"/>
                <a:cs typeface="Arial" panose="020B0604020202020204" pitchFamily="34" charset="0"/>
              </a:rPr>
              <a:t> </a:t>
            </a:r>
            <a:r>
              <a:rPr sz="1900" i="1" spc="-5" dirty="0">
                <a:latin typeface="Arial" panose="020B0604020202020204" pitchFamily="34" charset="0"/>
                <a:cs typeface="Arial" panose="020B0604020202020204" pitchFamily="34" charset="0"/>
              </a:rPr>
              <a:t>вопросы:</a:t>
            </a:r>
            <a:endParaRPr sz="1900" dirty="0">
              <a:latin typeface="Arial" panose="020B0604020202020204" pitchFamily="34" charset="0"/>
              <a:cs typeface="Arial" panose="020B0604020202020204" pitchFamily="34" charset="0"/>
            </a:endParaRPr>
          </a:p>
          <a:p>
            <a:pPr marL="12700" marR="5080">
              <a:lnSpc>
                <a:spcPts val="2090"/>
              </a:lnSpc>
              <a:spcBef>
                <a:spcPts val="850"/>
              </a:spcBef>
              <a:buChar char="-"/>
              <a:tabLst>
                <a:tab pos="140970" algn="l"/>
              </a:tabLst>
            </a:pPr>
            <a:r>
              <a:rPr lang="ru-RU" sz="1900" i="1" spc="-5" dirty="0">
                <a:latin typeface="Arial" panose="020B0604020202020204" pitchFamily="34" charset="0"/>
                <a:cs typeface="Arial" panose="020B0604020202020204" pitchFamily="34" charset="0"/>
              </a:rPr>
              <a:t> </a:t>
            </a:r>
            <a:r>
              <a:rPr sz="1900" i="1" spc="-5" dirty="0">
                <a:latin typeface="Arial" panose="020B0604020202020204" pitchFamily="34" charset="0"/>
                <a:cs typeface="Arial" panose="020B0604020202020204" pitchFamily="34" charset="0"/>
              </a:rPr>
              <a:t>по </a:t>
            </a:r>
            <a:r>
              <a:rPr sz="1900" i="1" spc="-10" dirty="0">
                <a:latin typeface="Arial" panose="020B0604020202020204" pitchFamily="34" charset="0"/>
                <a:cs typeface="Arial" panose="020B0604020202020204" pitchFamily="34" charset="0"/>
              </a:rPr>
              <a:t>содержанию</a:t>
            </a:r>
            <a:r>
              <a:rPr sz="1900" i="1" spc="10" dirty="0">
                <a:latin typeface="Arial" panose="020B0604020202020204" pitchFamily="34" charset="0"/>
                <a:cs typeface="Arial" panose="020B0604020202020204" pitchFamily="34" charset="0"/>
              </a:rPr>
              <a:t> </a:t>
            </a:r>
            <a:r>
              <a:rPr sz="1900" i="1" spc="-5" dirty="0">
                <a:latin typeface="Arial" panose="020B0604020202020204" pitchFamily="34" charset="0"/>
                <a:cs typeface="Arial" panose="020B0604020202020204" pitchFamily="34" charset="0"/>
              </a:rPr>
              <a:t>и</a:t>
            </a:r>
            <a:r>
              <a:rPr sz="1900" i="1" spc="-10" dirty="0">
                <a:latin typeface="Arial" panose="020B0604020202020204" pitchFamily="34" charset="0"/>
                <a:cs typeface="Arial" panose="020B0604020202020204" pitchFamily="34" charset="0"/>
              </a:rPr>
              <a:t> структуре </a:t>
            </a:r>
            <a:r>
              <a:rPr sz="1900" i="1" spc="-415" dirty="0">
                <a:latin typeface="Arial" panose="020B0604020202020204" pitchFamily="34" charset="0"/>
                <a:cs typeface="Arial" panose="020B0604020202020204" pitchFamily="34" charset="0"/>
              </a:rPr>
              <a:t> </a:t>
            </a:r>
            <a:r>
              <a:rPr sz="1900" i="1" spc="-10" dirty="0">
                <a:latin typeface="Arial" panose="020B0604020202020204" pitchFamily="34" charset="0"/>
                <a:cs typeface="Arial" panose="020B0604020202020204" pitchFamily="34" charset="0"/>
              </a:rPr>
              <a:t>олимпиадных</a:t>
            </a:r>
            <a:r>
              <a:rPr sz="1900" i="1" spc="15" dirty="0">
                <a:latin typeface="Arial" panose="020B0604020202020204" pitchFamily="34" charset="0"/>
                <a:cs typeface="Arial" panose="020B0604020202020204" pitchFamily="34" charset="0"/>
              </a:rPr>
              <a:t> </a:t>
            </a:r>
            <a:r>
              <a:rPr sz="1900" i="1" spc="-5" dirty="0">
                <a:latin typeface="Arial" panose="020B0604020202020204" pitchFamily="34" charset="0"/>
                <a:cs typeface="Arial" panose="020B0604020202020204" pitchFamily="34" charset="0"/>
              </a:rPr>
              <a:t>заданий;</a:t>
            </a:r>
            <a:endParaRPr sz="1900" dirty="0">
              <a:latin typeface="Arial" panose="020B0604020202020204" pitchFamily="34" charset="0"/>
              <a:cs typeface="Arial" panose="020B0604020202020204" pitchFamily="34" charset="0"/>
            </a:endParaRPr>
          </a:p>
          <a:p>
            <a:pPr marL="140335" indent="-128270">
              <a:lnSpc>
                <a:spcPts val="2185"/>
              </a:lnSpc>
              <a:spcBef>
                <a:spcPts val="585"/>
              </a:spcBef>
              <a:buChar char="-"/>
              <a:tabLst>
                <a:tab pos="140970" algn="l"/>
              </a:tabLst>
            </a:pPr>
            <a:r>
              <a:rPr sz="1900" i="1" spc="-5" dirty="0">
                <a:latin typeface="Arial" panose="020B0604020202020204" pitchFamily="34" charset="0"/>
                <a:cs typeface="Arial" panose="020B0604020202020204" pitchFamily="34" charset="0"/>
              </a:rPr>
              <a:t>по</a:t>
            </a:r>
            <a:r>
              <a:rPr sz="1900" i="1" spc="-10" dirty="0">
                <a:latin typeface="Arial" panose="020B0604020202020204" pitchFamily="34" charset="0"/>
                <a:cs typeface="Arial" panose="020B0604020202020204" pitchFamily="34" charset="0"/>
              </a:rPr>
              <a:t> </a:t>
            </a:r>
            <a:r>
              <a:rPr sz="1900" i="1" spc="-10" dirty="0" err="1">
                <a:latin typeface="Arial" panose="020B0604020202020204" pitchFamily="34" charset="0"/>
                <a:cs typeface="Arial" panose="020B0604020202020204" pitchFamily="34" charset="0"/>
              </a:rPr>
              <a:t>методике</a:t>
            </a:r>
            <a:r>
              <a:rPr lang="ru-RU" sz="1900" i="1" spc="-10" dirty="0">
                <a:latin typeface="Arial" panose="020B0604020202020204" pitchFamily="34" charset="0"/>
                <a:cs typeface="Arial" panose="020B0604020202020204" pitchFamily="34" charset="0"/>
              </a:rPr>
              <a:t> </a:t>
            </a:r>
            <a:r>
              <a:rPr sz="1900" i="1" spc="-10" dirty="0" err="1">
                <a:latin typeface="Arial" panose="020B0604020202020204" pitchFamily="34" charset="0"/>
                <a:cs typeface="Arial" panose="020B0604020202020204" pitchFamily="34" charset="0"/>
              </a:rPr>
              <a:t>оценивания</a:t>
            </a:r>
            <a:endParaRPr sz="1900" dirty="0">
              <a:latin typeface="Arial" panose="020B0604020202020204" pitchFamily="34" charset="0"/>
              <a:cs typeface="Arial" panose="020B0604020202020204" pitchFamily="34" charset="0"/>
            </a:endParaRPr>
          </a:p>
        </p:txBody>
      </p:sp>
      <p:grpSp>
        <p:nvGrpSpPr>
          <p:cNvPr id="8" name="object 6"/>
          <p:cNvGrpSpPr/>
          <p:nvPr/>
        </p:nvGrpSpPr>
        <p:grpSpPr>
          <a:xfrm>
            <a:off x="6155434" y="1992541"/>
            <a:ext cx="3201170" cy="2224724"/>
            <a:chOff x="6155434" y="2476651"/>
            <a:chExt cx="3201170" cy="2224724"/>
          </a:xfrm>
        </p:grpSpPr>
        <p:sp>
          <p:nvSpPr>
            <p:cNvPr id="11" name="object 9"/>
            <p:cNvSpPr/>
            <p:nvPr/>
          </p:nvSpPr>
          <p:spPr>
            <a:xfrm>
              <a:off x="8152191" y="2476651"/>
              <a:ext cx="1204413" cy="375285"/>
            </a:xfrm>
            <a:custGeom>
              <a:avLst/>
              <a:gdLst/>
              <a:ahLst/>
              <a:cxnLst/>
              <a:rect l="l" t="t" r="r" b="b"/>
              <a:pathLst>
                <a:path w="1096009" h="375285">
                  <a:moveTo>
                    <a:pt x="1095755" y="0"/>
                  </a:moveTo>
                  <a:lnTo>
                    <a:pt x="0" y="0"/>
                  </a:lnTo>
                  <a:lnTo>
                    <a:pt x="0" y="374903"/>
                  </a:lnTo>
                  <a:lnTo>
                    <a:pt x="1095755" y="374903"/>
                  </a:lnTo>
                  <a:lnTo>
                    <a:pt x="1095755" y="0"/>
                  </a:lnTo>
                  <a:close/>
                </a:path>
              </a:pathLst>
            </a:custGeom>
            <a:solidFill>
              <a:srgbClr val="4472C4"/>
            </a:solidFill>
          </p:spPr>
          <p:txBody>
            <a:bodyPr wrap="square" lIns="0" tIns="0" rIns="0" bIns="0" rtlCol="0"/>
            <a:lstStyle/>
            <a:p>
              <a:endParaRPr/>
            </a:p>
          </p:txBody>
        </p:sp>
        <p:sp>
          <p:nvSpPr>
            <p:cNvPr id="13" name="object 11"/>
            <p:cNvSpPr/>
            <p:nvPr/>
          </p:nvSpPr>
          <p:spPr>
            <a:xfrm>
              <a:off x="6155434" y="3060193"/>
              <a:ext cx="45719" cy="1641182"/>
            </a:xfrm>
            <a:custGeom>
              <a:avLst/>
              <a:gdLst/>
              <a:ahLst/>
              <a:cxnLst/>
              <a:rect l="l" t="t" r="r" b="b"/>
              <a:pathLst>
                <a:path h="2516504">
                  <a:moveTo>
                    <a:pt x="0" y="0"/>
                  </a:moveTo>
                  <a:lnTo>
                    <a:pt x="0" y="2516124"/>
                  </a:lnTo>
                </a:path>
              </a:pathLst>
            </a:custGeom>
            <a:ln w="15240">
              <a:solidFill>
                <a:srgbClr val="214196"/>
              </a:solidFill>
            </a:ln>
          </p:spPr>
          <p:txBody>
            <a:bodyPr wrap="square" lIns="0" tIns="0" rIns="0" bIns="0" rtlCol="0"/>
            <a:lstStyle/>
            <a:p>
              <a:endParaRPr/>
            </a:p>
          </p:txBody>
        </p:sp>
      </p:grpSp>
      <p:pic>
        <p:nvPicPr>
          <p:cNvPr id="16" name="Рисунок 15">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0"/>
            <a:ext cx="836022" cy="434251"/>
          </a:xfrm>
          <a:prstGeom prst="rect">
            <a:avLst/>
          </a:prstGeom>
        </p:spPr>
      </p:pic>
      <p:pic>
        <p:nvPicPr>
          <p:cNvPr id="17" name="Рисунок 16">
            <a:extLst>
              <a:ext uri="{FF2B5EF4-FFF2-40B4-BE49-F238E27FC236}">
                <a16:creationId xmlns:a16="http://schemas.microsoft.com/office/drawing/2014/main" id="{CEDCE953-27E6-3EB9-C405-154D33E4D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041" y="0"/>
            <a:ext cx="953959" cy="1026328"/>
          </a:xfrm>
          <a:prstGeom prst="rect">
            <a:avLst/>
          </a:prstGeom>
        </p:spPr>
      </p:pic>
      <p:pic>
        <p:nvPicPr>
          <p:cNvPr id="18" name="Рисунок 17">
            <a:extLst>
              <a:ext uri="{FF2B5EF4-FFF2-40B4-BE49-F238E27FC236}">
                <a16:creationId xmlns:a16="http://schemas.microsoft.com/office/drawing/2014/main" id="{66FA6BBE-0468-39BE-CF77-9D4394CD76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19" name="Рисунок 18">
            <a:extLst>
              <a:ext uri="{FF2B5EF4-FFF2-40B4-BE49-F238E27FC236}">
                <a16:creationId xmlns:a16="http://schemas.microsoft.com/office/drawing/2014/main" id="{836F1348-2060-3C20-7EA6-293D89A8E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20" name="TextBox 19">
            <a:extLst>
              <a:ext uri="{FF2B5EF4-FFF2-40B4-BE49-F238E27FC236}">
                <a16:creationId xmlns:a16="http://schemas.microsoft.com/office/drawing/2014/main" id="{0240DFDF-58A5-25F8-7975-61FA934631C4}"/>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17</a:t>
            </a:r>
          </a:p>
        </p:txBody>
      </p:sp>
      <p:sp>
        <p:nvSpPr>
          <p:cNvPr id="21" name="Плюс 20"/>
          <p:cNvSpPr/>
          <p:nvPr/>
        </p:nvSpPr>
        <p:spPr>
          <a:xfrm>
            <a:off x="1760029" y="1788608"/>
            <a:ext cx="1386439" cy="125897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object 2">
            <a:extLst>
              <a:ext uri="{FF2B5EF4-FFF2-40B4-BE49-F238E27FC236}">
                <a16:creationId xmlns:a16="http://schemas.microsoft.com/office/drawing/2014/main" id="{B2A90E87-43C0-B927-BC69-5EAC0EDDC79C}"/>
              </a:ext>
            </a:extLst>
          </p:cNvPr>
          <p:cNvSpPr txBox="1">
            <a:spLocks/>
          </p:cNvSpPr>
          <p:nvPr/>
        </p:nvSpPr>
        <p:spPr>
          <a:xfrm>
            <a:off x="1154202" y="1237156"/>
            <a:ext cx="9751646"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ru-RU" sz="2200" dirty="0">
                <a:solidFill>
                  <a:srgbClr val="231F20"/>
                </a:solidFill>
                <a:latin typeface="Arial" panose="020B0604020202020204" pitchFamily="34" charset="0"/>
                <a:cs typeface="Arial" panose="020B0604020202020204" pitchFamily="34" charset="0"/>
              </a:rPr>
              <a:t>Заявления на апелляцию принимаются </a:t>
            </a:r>
            <a:r>
              <a:rPr lang="ru-RU" sz="2200" b="1" dirty="0">
                <a:solidFill>
                  <a:srgbClr val="231F20"/>
                </a:solidFill>
                <a:latin typeface="Arial" panose="020B0604020202020204" pitchFamily="34" charset="0"/>
                <a:cs typeface="Arial" panose="020B0604020202020204" pitchFamily="34" charset="0"/>
              </a:rPr>
              <a:t>в течение суток </a:t>
            </a:r>
            <a:r>
              <a:rPr lang="ru-RU" sz="2200" dirty="0">
                <a:solidFill>
                  <a:srgbClr val="231F20"/>
                </a:solidFill>
                <a:latin typeface="Arial" panose="020B0604020202020204" pitchFamily="34" charset="0"/>
                <a:cs typeface="Arial" panose="020B0604020202020204" pitchFamily="34" charset="0"/>
              </a:rPr>
              <a:t>после получения ответа на вопрос, в случае, если участник не удовлетворен ответом. </a:t>
            </a:r>
          </a:p>
        </p:txBody>
      </p:sp>
      <p:sp>
        <p:nvSpPr>
          <p:cNvPr id="3" name="TextBox 2"/>
          <p:cNvSpPr txBox="1"/>
          <p:nvPr/>
        </p:nvSpPr>
        <p:spPr>
          <a:xfrm>
            <a:off x="656217" y="4418206"/>
            <a:ext cx="11015830" cy="1569660"/>
          </a:xfrm>
          <a:prstGeom prst="rect">
            <a:avLst/>
          </a:prstGeom>
          <a:noFill/>
        </p:spPr>
        <p:txBody>
          <a:bodyPr wrap="square" rtlCol="0">
            <a:spAutoFit/>
          </a:bodyPr>
          <a:lstStyle/>
          <a:p>
            <a:pPr marL="285750" indent="-285750">
              <a:buFontTx/>
              <a:buChar char="-"/>
            </a:pPr>
            <a:r>
              <a:rPr lang="ru-RU" sz="1600" spc="5" dirty="0">
                <a:latin typeface="Arial" panose="020B0604020202020204" pitchFamily="34" charset="0"/>
                <a:ea typeface="Times New Roman" panose="02020603050405020304" pitchFamily="18" charset="0"/>
                <a:cs typeface="Arial" panose="020B0604020202020204" pitchFamily="34" charset="0"/>
              </a:rPr>
              <a:t>Согласно п.4.11.6 Порядка проведения ВсОШ по общеобразовательным предметам в 2023-2024 учебном году, утвержденному приказом Департамента образования и науки ТО №847/ОД от 17.08.2023, </a:t>
            </a:r>
            <a:r>
              <a:rPr lang="ru-RU" sz="1600" spc="5" dirty="0">
                <a:solidFill>
                  <a:srgbClr val="C00000"/>
                </a:solidFill>
                <a:latin typeface="Arial" panose="020B0604020202020204" pitchFamily="34" charset="0"/>
                <a:ea typeface="Times New Roman" panose="02020603050405020304" pitchFamily="18" charset="0"/>
                <a:cs typeface="Arial" panose="020B0604020202020204" pitchFamily="34" charset="0"/>
              </a:rPr>
              <a:t>апелляционная комиссия создаётся организатором этапа ВсОШ, особенности её функционирования определяются утвержденной организационно-технологической моделью, соответствующими регламентами, инструкциями.</a:t>
            </a:r>
          </a:p>
          <a:p>
            <a:pPr marL="285750" indent="-285750">
              <a:buFontTx/>
              <a:buChar char="-"/>
            </a:pPr>
            <a:r>
              <a:rPr lang="ru-RU" sz="1600" spc="5" dirty="0">
                <a:latin typeface="Arial" panose="020B0604020202020204" pitchFamily="34" charset="0"/>
                <a:ea typeface="Times New Roman" panose="02020603050405020304" pitchFamily="18" charset="0"/>
                <a:cs typeface="Arial" panose="020B0604020202020204" pitchFamily="34" charset="0"/>
              </a:rPr>
              <a:t>Решение об участии в МЭ </a:t>
            </a:r>
            <a:r>
              <a:rPr lang="ru-RU" sz="1600" spc="5" dirty="0" err="1">
                <a:latin typeface="Arial" panose="020B0604020202020204" pitchFamily="34" charset="0"/>
                <a:ea typeface="Times New Roman" panose="02020603050405020304" pitchFamily="18" charset="0"/>
                <a:cs typeface="Arial" panose="020B0604020202020204" pitchFamily="34" charset="0"/>
              </a:rPr>
              <a:t>ВсОШ</a:t>
            </a:r>
            <a:r>
              <a:rPr lang="ru-RU" sz="1600" spc="5" dirty="0">
                <a:latin typeface="Arial" panose="020B0604020202020204" pitchFamily="34" charset="0"/>
                <a:ea typeface="Times New Roman" panose="02020603050405020304" pitchFamily="18" charset="0"/>
                <a:cs typeface="Arial" panose="020B0604020202020204" pitchFamily="34" charset="0"/>
              </a:rPr>
              <a:t> принимает организатор муниципального этапа</a:t>
            </a:r>
          </a:p>
        </p:txBody>
      </p:sp>
    </p:spTree>
    <p:extLst>
      <p:ext uri="{BB962C8B-B14F-4D97-AF65-F5344CB8AC3E}">
        <p14:creationId xmlns:p14="http://schemas.microsoft.com/office/powerpoint/2010/main" val="448558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Единый график</a:t>
            </a:r>
          </a:p>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проведения </a:t>
            </a:r>
            <a:r>
              <a:rPr lang="ru-RU" sz="1800" b="1" dirty="0">
                <a:solidFill>
                  <a:srgbClr val="0070C0"/>
                </a:solidFill>
                <a:latin typeface="Arial" panose="020B0604020202020204" pitchFamily="34" charset="0"/>
                <a:cs typeface="Arial" panose="020B0604020202020204" pitchFamily="34" charset="0"/>
              </a:rPr>
              <a:t>МУНИЦИПАЛЬНОГО</a:t>
            </a:r>
            <a:r>
              <a:rPr lang="ru-RU" sz="1800" b="1" dirty="0">
                <a:solidFill>
                  <a:schemeClr val="accent1">
                    <a:lumMod val="50000"/>
                  </a:schemeClr>
                </a:solidFill>
                <a:latin typeface="Arial" panose="020B0604020202020204" pitchFamily="34" charset="0"/>
                <a:cs typeface="Arial" panose="020B0604020202020204" pitchFamily="34" charset="0"/>
              </a:rPr>
              <a:t> этапа ВсОШ в 2023–2024 учебном году</a:t>
            </a:r>
          </a:p>
          <a:p>
            <a:r>
              <a:rPr lang="ru-RU" dirty="0">
                <a:latin typeface="Comfortaa" panose="00000500000000000000" pitchFamily="2" charset="0"/>
              </a:rPr>
              <a:t> </a:t>
            </a:r>
          </a:p>
        </p:txBody>
      </p:sp>
      <p:pic>
        <p:nvPicPr>
          <p:cNvPr id="5" name="Рисунок 4">
            <a:extLst>
              <a:ext uri="{FF2B5EF4-FFF2-40B4-BE49-F238E27FC236}">
                <a16:creationId xmlns:a16="http://schemas.microsoft.com/office/drawing/2014/main" id="{DD75038B-415F-4B10-C6D6-797D74D3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722839116"/>
              </p:ext>
            </p:extLst>
          </p:nvPr>
        </p:nvGraphicFramePr>
        <p:xfrm>
          <a:off x="1648045" y="827792"/>
          <a:ext cx="9589996" cy="5000393"/>
        </p:xfrm>
        <a:graphic>
          <a:graphicData uri="http://schemas.openxmlformats.org/drawingml/2006/table">
            <a:tbl>
              <a:tblPr firstRow="1" firstCol="1" bandRow="1">
                <a:tableStyleId>{5C22544A-7EE6-4342-B048-85BDC9FD1C3A}</a:tableStyleId>
              </a:tblPr>
              <a:tblGrid>
                <a:gridCol w="707880">
                  <a:extLst>
                    <a:ext uri="{9D8B030D-6E8A-4147-A177-3AD203B41FA5}">
                      <a16:colId xmlns:a16="http://schemas.microsoft.com/office/drawing/2014/main" val="1703928511"/>
                    </a:ext>
                  </a:extLst>
                </a:gridCol>
                <a:gridCol w="3248081">
                  <a:extLst>
                    <a:ext uri="{9D8B030D-6E8A-4147-A177-3AD203B41FA5}">
                      <a16:colId xmlns:a16="http://schemas.microsoft.com/office/drawing/2014/main" val="1764229763"/>
                    </a:ext>
                  </a:extLst>
                </a:gridCol>
                <a:gridCol w="3609141">
                  <a:extLst>
                    <a:ext uri="{9D8B030D-6E8A-4147-A177-3AD203B41FA5}">
                      <a16:colId xmlns:a16="http://schemas.microsoft.com/office/drawing/2014/main" val="1775375866"/>
                    </a:ext>
                  </a:extLst>
                </a:gridCol>
                <a:gridCol w="2024894">
                  <a:extLst>
                    <a:ext uri="{9D8B030D-6E8A-4147-A177-3AD203B41FA5}">
                      <a16:colId xmlns:a16="http://schemas.microsoft.com/office/drawing/2014/main" val="4177296570"/>
                    </a:ext>
                  </a:extLst>
                </a:gridCol>
              </a:tblGrid>
              <a:tr h="257852">
                <a:tc>
                  <a:txBody>
                    <a:bodyPr/>
                    <a:lstStyle/>
                    <a:p>
                      <a:pPr algn="ctr">
                        <a:lnSpc>
                          <a:spcPct val="107000"/>
                        </a:lnSpc>
                        <a:spcAft>
                          <a:spcPts val="0"/>
                        </a:spcAft>
                      </a:pPr>
                      <a:r>
                        <a:rPr lang="ru-RU" sz="1400" b="1" kern="1200" dirty="0">
                          <a:solidFill>
                            <a:schemeClr val="lt1"/>
                          </a:solidFill>
                          <a:effectLst/>
                          <a:latin typeface="Arial" panose="020B0604020202020204" pitchFamily="34" charset="0"/>
                          <a:ea typeface="+mn-ea"/>
                          <a:cs typeface="Arial" panose="020B0604020202020204" pitchFamily="34" charset="0"/>
                        </a:rPr>
                        <a:t>№ </a:t>
                      </a: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Дата</a:t>
                      </a:r>
                    </a:p>
                  </a:txBody>
                  <a:tcPr marL="68580" marR="68580" marT="0" marB="0"/>
                </a:tc>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Предмет</a:t>
                      </a:r>
                    </a:p>
                  </a:txBody>
                  <a:tcPr marL="68580" marR="68580" marT="0" marB="0" anchor="ctr"/>
                </a:tc>
                <a:tc>
                  <a:txBody>
                    <a:bodyPr/>
                    <a:lstStyle/>
                    <a:p>
                      <a:pPr algn="ctr">
                        <a:lnSpc>
                          <a:spcPct val="107000"/>
                        </a:lnSpc>
                        <a:spcAft>
                          <a:spcPts val="0"/>
                        </a:spcAft>
                      </a:pPr>
                      <a:r>
                        <a:rPr lang="ru-RU" sz="1400" b="1">
                          <a:effectLst/>
                          <a:latin typeface="Arial" panose="020B0604020202020204" pitchFamily="34" charset="0"/>
                          <a:ea typeface="Calibri" panose="020F0502020204030204" pitchFamily="34" charset="0"/>
                          <a:cs typeface="Arial" panose="020B0604020202020204" pitchFamily="34" charset="0"/>
                        </a:rPr>
                        <a:t>Классы</a:t>
                      </a:r>
                    </a:p>
                  </a:txBody>
                  <a:tcPr marL="68580" marR="68580" marT="0" marB="0" anchor="ctr"/>
                </a:tc>
                <a:extLst>
                  <a:ext uri="{0D108BD9-81ED-4DB2-BD59-A6C34878D82A}">
                    <a16:rowId xmlns:a16="http://schemas.microsoft.com/office/drawing/2014/main" val="3187478316"/>
                  </a:ext>
                </a:extLst>
              </a:tr>
              <a:tr h="397531">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1</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 ноября(вторник)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Экономика</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7, 8, 9, 10, 11 </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678065270"/>
                  </a:ext>
                </a:extLst>
              </a:tr>
              <a:tr h="397531">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2</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8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Экология*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9-11</a:t>
                      </a:r>
                      <a:r>
                        <a:rPr lang="ru-RU" sz="1400" baseline="0" dirty="0">
                          <a:solidFill>
                            <a:schemeClr val="accent1">
                              <a:lumMod val="50000"/>
                            </a:schemeClr>
                          </a:solidFill>
                          <a:effectLst/>
                          <a:latin typeface="Arial" panose="020B0604020202020204" pitchFamily="34" charset="0"/>
                          <a:cs typeface="Arial" panose="020B0604020202020204" pitchFamily="34" charset="0"/>
                        </a:rPr>
                        <a:t>; </a:t>
                      </a:r>
                      <a:r>
                        <a:rPr lang="ru-RU" sz="1400" dirty="0">
                          <a:solidFill>
                            <a:schemeClr val="accent1">
                              <a:lumMod val="50000"/>
                            </a:schemeClr>
                          </a:solidFill>
                          <a:effectLst/>
                          <a:latin typeface="Arial" panose="020B0604020202020204" pitchFamily="34" charset="0"/>
                          <a:cs typeface="Arial" panose="020B0604020202020204" pitchFamily="34" charset="0"/>
                        </a:rPr>
                        <a:t>7-8 пишут за 9</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483006818"/>
                  </a:ext>
                </a:extLst>
              </a:tr>
              <a:tr h="240821">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3</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9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История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732719576"/>
                  </a:ext>
                </a:extLst>
              </a:tr>
              <a:tr h="287079">
                <a:tc rowSpan="2">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4</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10 ноября(пятница)</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(теория)</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985809294"/>
                  </a:ext>
                </a:extLst>
              </a:tr>
              <a:tr h="190176">
                <a:tc vMerge="1">
                  <a:txBody>
                    <a:bodyPr/>
                    <a:lstStyle/>
                    <a:p>
                      <a:pPr algn="ctr">
                        <a:lnSpc>
                          <a:spcPct val="107000"/>
                        </a:lnSpc>
                        <a:spcAft>
                          <a:spcPts val="0"/>
                        </a:spcAft>
                      </a:pPr>
                      <a:endParaRPr lang="ru-RU" sz="1400" b="1"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 ноября(суббота)</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(практика)</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951747647"/>
                  </a:ext>
                </a:extLst>
              </a:tr>
              <a:tr h="391118">
                <a:tc rowSpan="2">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5</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13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понедельник</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Английский язык (письменный тур)</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592152423"/>
                  </a:ext>
                </a:extLst>
              </a:tr>
              <a:tr h="336719">
                <a:tc vMerge="1">
                  <a:txBody>
                    <a:bodyPr/>
                    <a:lstStyle/>
                    <a:p>
                      <a:endParaRPr lang="ru-RU" dirty="0"/>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14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вторник</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Английский язык(устный тур)</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20681481"/>
                  </a:ext>
                </a:extLst>
              </a:tr>
              <a:tr h="371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effectLst/>
                          <a:latin typeface="Arial" panose="020B0604020202020204" pitchFamily="34" charset="0"/>
                          <a:ea typeface="Calibri" panose="020F0502020204030204" pitchFamily="34" charset="0"/>
                          <a:cs typeface="Arial" panose="020B0604020202020204" pitchFamily="34" charset="0"/>
                        </a:rPr>
                        <a:t>6</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15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Химия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8-11;</a:t>
                      </a:r>
                      <a:r>
                        <a:rPr lang="ru-RU" sz="1400" baseline="0" dirty="0">
                          <a:solidFill>
                            <a:schemeClr val="accent1">
                              <a:lumMod val="50000"/>
                            </a:schemeClr>
                          </a:solidFill>
                          <a:effectLst/>
                          <a:latin typeface="Arial" panose="020B0604020202020204" pitchFamily="34" charset="0"/>
                          <a:cs typeface="Arial" panose="020B0604020202020204" pitchFamily="34" charset="0"/>
                        </a:rPr>
                        <a:t> </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 пишет за 8</a:t>
                      </a:r>
                    </a:p>
                  </a:txBody>
                  <a:tcPr marL="20033" marR="20033" marT="0" marB="0" anchor="ctr"/>
                </a:tc>
                <a:extLst>
                  <a:ext uri="{0D108BD9-81ED-4DB2-BD59-A6C34878D82A}">
                    <a16:rowId xmlns:a16="http://schemas.microsoft.com/office/drawing/2014/main" val="2687182454"/>
                  </a:ext>
                </a:extLst>
              </a:tr>
              <a:tr h="220917">
                <a:tc>
                  <a:txBody>
                    <a:bodyPr/>
                    <a:lstStyle/>
                    <a:p>
                      <a:pPr algn="ctr"/>
                      <a:r>
                        <a:rPr lang="ru-RU" sz="1400" b="1" dirty="0">
                          <a:latin typeface="Arial" panose="020B0604020202020204" pitchFamily="34" charset="0"/>
                          <a:cs typeface="Arial" panose="020B0604020202020204" pitchFamily="34" charset="0"/>
                        </a:rPr>
                        <a:t>7</a:t>
                      </a:r>
                    </a:p>
                  </a:txBody>
                  <a:tcPr marL="20033" marR="20033" marT="0" marB="0" anchor="ctr"/>
                </a:tc>
                <a:tc rowSpan="4">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16 ноября</a:t>
                      </a: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rowSpan="2">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Испанский 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rowSpan="2">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933837357"/>
                  </a:ext>
                </a:extLst>
              </a:tr>
              <a:tr h="0">
                <a:tc rowSpan="2">
                  <a:txBody>
                    <a:bodyPr/>
                    <a:lstStyle/>
                    <a:p>
                      <a:pPr algn="ctr"/>
                      <a:r>
                        <a:rPr lang="ru-RU" sz="1400" b="1" dirty="0">
                          <a:latin typeface="Arial" panose="020B0604020202020204" pitchFamily="34" charset="0"/>
                          <a:cs typeface="Arial" panose="020B0604020202020204" pitchFamily="34" charset="0"/>
                        </a:rPr>
                        <a:t>8</a:t>
                      </a:r>
                    </a:p>
                  </a:txBody>
                  <a:tcPr marL="20033" marR="20033" marT="0"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575678968"/>
                  </a:ext>
                </a:extLst>
              </a:tr>
              <a:tr h="191278">
                <a:tc vMerge="1">
                  <a:txBody>
                    <a:bodyPr/>
                    <a:lstStyle/>
                    <a:p>
                      <a:endParaRPr lang="ru-RU" dirty="0"/>
                    </a:p>
                  </a:txBody>
                  <a:tcPr marL="20033" marR="20033" marT="0" marB="0" anchor="ctr"/>
                </a:tc>
                <a:tc vMerge="1">
                  <a:txBody>
                    <a:bodyPr/>
                    <a:lstStyle/>
                    <a:p>
                      <a:pPr algn="ctr">
                        <a:lnSpc>
                          <a:spcPct val="107000"/>
                        </a:lnSpc>
                        <a:spcAft>
                          <a:spcPts val="0"/>
                        </a:spcAft>
                      </a:pPr>
                      <a:endParaRPr lang="ru-RU" sz="1400" dirty="0">
                        <a:solidFill>
                          <a:schemeClr val="accent1">
                            <a:lumMod val="50000"/>
                          </a:schemeClr>
                        </a:solidFill>
                        <a:effectLst/>
                        <a:latin typeface="Comfortaa" panose="00000500000000000000" pitchFamily="2" charset="0"/>
                        <a:ea typeface="Calibri" panose="020F0502020204030204" pitchFamily="34" charset="0"/>
                        <a:cs typeface="Times New Roman" panose="02020603050405020304" pitchFamily="18"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Итальянский</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400" dirty="0">
                        <a:solidFill>
                          <a:schemeClr val="accent1">
                            <a:lumMod val="50000"/>
                          </a:schemeClr>
                        </a:solidFill>
                        <a:effectLst/>
                        <a:latin typeface="Arial" panose="020B060402020202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8-9, 10-11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778065565"/>
                  </a:ext>
                </a:extLst>
              </a:tr>
              <a:tr h="218304">
                <a:tc>
                  <a:txBody>
                    <a:bodyPr/>
                    <a:lstStyle/>
                    <a:p>
                      <a:pPr algn="ctr"/>
                      <a:r>
                        <a:rPr lang="ru-RU" sz="1400" b="1" dirty="0">
                          <a:latin typeface="Arial" panose="020B0604020202020204" pitchFamily="34" charset="0"/>
                          <a:cs typeface="Arial" panose="020B0604020202020204" pitchFamily="34" charset="0"/>
                        </a:rPr>
                        <a:t>9</a:t>
                      </a:r>
                    </a:p>
                  </a:txBody>
                  <a:tcPr marL="20033" marR="20033" marT="0" marB="0" anchor="ctr"/>
                </a:tc>
                <a:tc vMerge="1">
                  <a:txBody>
                    <a:bodyPr/>
                    <a:lstStyle/>
                    <a:p>
                      <a:pPr algn="ctr">
                        <a:lnSpc>
                          <a:spcPct val="107000"/>
                        </a:lnSpc>
                        <a:spcAft>
                          <a:spcPts val="0"/>
                        </a:spcAft>
                      </a:pPr>
                      <a:endParaRPr lang="ru-RU" sz="1400" dirty="0">
                        <a:solidFill>
                          <a:schemeClr val="accent1">
                            <a:lumMod val="50000"/>
                          </a:schemeClr>
                        </a:solidFill>
                        <a:effectLst/>
                        <a:latin typeface="Comfortaa" panose="00000500000000000000" pitchFamily="2" charset="0"/>
                        <a:ea typeface="Calibri" panose="020F0502020204030204" pitchFamily="34" charset="0"/>
                        <a:cs typeface="Times New Roman" panose="02020603050405020304" pitchFamily="18"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Китайский 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22303212"/>
                  </a:ext>
                </a:extLst>
              </a:tr>
              <a:tr h="191278">
                <a:tc rowSpan="2">
                  <a:txBody>
                    <a:bodyPr/>
                    <a:lstStyle/>
                    <a:p>
                      <a:pPr algn="ctr"/>
                      <a:r>
                        <a:rPr lang="ru-RU" sz="1400" b="1" dirty="0">
                          <a:latin typeface="Arial" panose="020B0604020202020204" pitchFamily="34" charset="0"/>
                          <a:cs typeface="Arial" panose="020B0604020202020204" pitchFamily="34" charset="0"/>
                        </a:rPr>
                        <a:t>10</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17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пятница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теория</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 10-11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438256263"/>
                  </a:ext>
                </a:extLst>
              </a:tr>
              <a:tr h="202961">
                <a:tc vMerge="1">
                  <a:txBody>
                    <a:bodyPr/>
                    <a:lstStyle/>
                    <a:p>
                      <a:pPr algn="ctr"/>
                      <a:endParaRPr lang="ru-RU" sz="1400" b="1" dirty="0">
                        <a:latin typeface="Arial" panose="020B060402020202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18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суббота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практика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7-8, 9, 10-11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464022937"/>
                  </a:ext>
                </a:extLst>
              </a:tr>
              <a:tr h="213354">
                <a:tc>
                  <a:txBody>
                    <a:bodyPr/>
                    <a:lstStyle/>
                    <a:p>
                      <a:pPr algn="ctr"/>
                      <a:r>
                        <a:rPr lang="ru-RU" sz="1400" b="1" dirty="0">
                          <a:latin typeface="Arial" panose="020B0604020202020204" pitchFamily="34" charset="0"/>
                          <a:cs typeface="Arial" panose="020B0604020202020204" pitchFamily="34" charset="0"/>
                        </a:rPr>
                        <a:t>11</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20 ноября(понедельник)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Право</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baseline="0" dirty="0">
                          <a:solidFill>
                            <a:schemeClr val="accent1">
                              <a:lumMod val="50000"/>
                            </a:schemeClr>
                          </a:solidFill>
                          <a:effectLst/>
                          <a:latin typeface="Arial" panose="020B0604020202020204" pitchFamily="34" charset="0"/>
                          <a:cs typeface="Arial" panose="020B0604020202020204" pitchFamily="34" charset="0"/>
                        </a:rPr>
                        <a:t>9, 10, </a:t>
                      </a:r>
                      <a:r>
                        <a:rPr lang="ru-RU" sz="1400" dirty="0">
                          <a:solidFill>
                            <a:schemeClr val="accent1">
                              <a:lumMod val="50000"/>
                            </a:schemeClr>
                          </a:solidFill>
                          <a:effectLst/>
                          <a:latin typeface="Arial" panose="020B0604020202020204" pitchFamily="34" charset="0"/>
                          <a:cs typeface="Arial" panose="020B0604020202020204" pitchFamily="34" charset="0"/>
                        </a:rPr>
                        <a:t>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32356703"/>
                  </a:ext>
                </a:extLst>
              </a:tr>
              <a:tr h="397531">
                <a:tc>
                  <a:txBody>
                    <a:bodyPr/>
                    <a:lstStyle/>
                    <a:p>
                      <a:pPr algn="ctr"/>
                      <a:r>
                        <a:rPr lang="ru-RU" sz="1400" b="1" dirty="0">
                          <a:latin typeface="Arial" panose="020B0604020202020204" pitchFamily="34" charset="0"/>
                          <a:cs typeface="Arial" panose="020B0604020202020204" pitchFamily="34" charset="0"/>
                        </a:rPr>
                        <a:t>12</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21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вторник</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Русский 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837771853"/>
                  </a:ext>
                </a:extLst>
              </a:tr>
              <a:tr h="397531">
                <a:tc>
                  <a:txBody>
                    <a:bodyPr/>
                    <a:lstStyle/>
                    <a:p>
                      <a:pPr algn="ctr"/>
                      <a:r>
                        <a:rPr lang="ru-RU" sz="1400" b="1" dirty="0">
                          <a:latin typeface="Arial" panose="020B0604020202020204" pitchFamily="34" charset="0"/>
                          <a:cs typeface="Arial" panose="020B0604020202020204" pitchFamily="34" charset="0"/>
                        </a:rPr>
                        <a:t>13</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22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Физика</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7-11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355377379"/>
                  </a:ext>
                </a:extLst>
              </a:tr>
            </a:tbl>
          </a:graphicData>
        </a:graphic>
      </p:graphicFrame>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310071" cy="680484"/>
          </a:xfrm>
          <a:prstGeom prst="rect">
            <a:avLst/>
          </a:prstGeom>
        </p:spPr>
      </p:pic>
      <p:sp>
        <p:nvSpPr>
          <p:cNvPr id="6" name="TextBox 5">
            <a:extLst>
              <a:ext uri="{FF2B5EF4-FFF2-40B4-BE49-F238E27FC236}">
                <a16:creationId xmlns:a16="http://schemas.microsoft.com/office/drawing/2014/main" id="{FB21F437-AF60-1311-E451-19E2BA4DA35C}"/>
              </a:ext>
            </a:extLst>
          </p:cNvPr>
          <p:cNvSpPr txBox="1"/>
          <p:nvPr/>
        </p:nvSpPr>
        <p:spPr>
          <a:xfrm>
            <a:off x="11393686" y="618164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2952532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4986684"/>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Единый график</a:t>
            </a:r>
          </a:p>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проведения </a:t>
            </a:r>
            <a:r>
              <a:rPr lang="ru-RU" sz="1800" b="1" dirty="0">
                <a:solidFill>
                  <a:srgbClr val="0070C0"/>
                </a:solidFill>
                <a:latin typeface="Arial" panose="020B0604020202020204" pitchFamily="34" charset="0"/>
                <a:cs typeface="Arial" panose="020B0604020202020204" pitchFamily="34" charset="0"/>
              </a:rPr>
              <a:t>МУНИЦИПАЛЬНОГО</a:t>
            </a:r>
            <a:r>
              <a:rPr lang="ru-RU" sz="1800" b="1" dirty="0">
                <a:solidFill>
                  <a:schemeClr val="accent1">
                    <a:lumMod val="50000"/>
                  </a:schemeClr>
                </a:solidFill>
                <a:latin typeface="Arial" panose="020B0604020202020204" pitchFamily="34" charset="0"/>
                <a:cs typeface="Arial" panose="020B0604020202020204" pitchFamily="34" charset="0"/>
              </a:rPr>
              <a:t> этапа ВсОШ в 2023–2024 учебном году</a:t>
            </a:r>
          </a:p>
          <a:p>
            <a:pPr>
              <a:lnSpc>
                <a:spcPct val="100000"/>
              </a:lnSpc>
              <a:spcBef>
                <a:spcPts val="0"/>
              </a:spcBef>
            </a:pPr>
            <a:r>
              <a:rPr lang="ru-RU" sz="1800" i="1" dirty="0">
                <a:solidFill>
                  <a:schemeClr val="accent1">
                    <a:lumMod val="50000"/>
                  </a:schemeClr>
                </a:solidFill>
                <a:latin typeface="Arial" panose="020B0604020202020204" pitchFamily="34" charset="0"/>
                <a:cs typeface="Arial" panose="020B0604020202020204" pitchFamily="34" charset="0"/>
              </a:rPr>
              <a:t>(продолжение)</a:t>
            </a:r>
          </a:p>
          <a:p>
            <a:pPr>
              <a:lnSpc>
                <a:spcPct val="100000"/>
              </a:lnSpc>
              <a:spcBef>
                <a:spcPts val="0"/>
              </a:spcBef>
            </a:pPr>
            <a:r>
              <a:rPr lang="ru-RU" sz="1600" b="1" dirty="0">
                <a:latin typeface="Arial" panose="020B0604020202020204" pitchFamily="34" charset="0"/>
                <a:cs typeface="Arial" panose="020B0604020202020204" pitchFamily="34" charset="0"/>
              </a:rPr>
              <a:t> </a:t>
            </a:r>
          </a:p>
        </p:txBody>
      </p:sp>
      <p:pic>
        <p:nvPicPr>
          <p:cNvPr id="6" name="Рисунок 5">
            <a:extLst>
              <a:ext uri="{FF2B5EF4-FFF2-40B4-BE49-F238E27FC236}">
                <a16:creationId xmlns:a16="http://schemas.microsoft.com/office/drawing/2014/main" id="{BF904847-7C19-8170-F168-01D417E3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4722"/>
            <a:ext cx="953959" cy="1026328"/>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843210662"/>
              </p:ext>
            </p:extLst>
          </p:nvPr>
        </p:nvGraphicFramePr>
        <p:xfrm>
          <a:off x="1647644" y="911835"/>
          <a:ext cx="9569528" cy="4426363"/>
        </p:xfrm>
        <a:graphic>
          <a:graphicData uri="http://schemas.openxmlformats.org/drawingml/2006/table">
            <a:tbl>
              <a:tblPr firstRow="1" firstCol="1" bandRow="1">
                <a:tableStyleId>{5C22544A-7EE6-4342-B048-85BDC9FD1C3A}</a:tableStyleId>
              </a:tblPr>
              <a:tblGrid>
                <a:gridCol w="729796">
                  <a:extLst>
                    <a:ext uri="{9D8B030D-6E8A-4147-A177-3AD203B41FA5}">
                      <a16:colId xmlns:a16="http://schemas.microsoft.com/office/drawing/2014/main" val="1703928511"/>
                    </a:ext>
                  </a:extLst>
                </a:gridCol>
                <a:gridCol w="2881029">
                  <a:extLst>
                    <a:ext uri="{9D8B030D-6E8A-4147-A177-3AD203B41FA5}">
                      <a16:colId xmlns:a16="http://schemas.microsoft.com/office/drawing/2014/main" val="1764229763"/>
                    </a:ext>
                  </a:extLst>
                </a:gridCol>
                <a:gridCol w="3589742">
                  <a:extLst>
                    <a:ext uri="{9D8B030D-6E8A-4147-A177-3AD203B41FA5}">
                      <a16:colId xmlns:a16="http://schemas.microsoft.com/office/drawing/2014/main" val="1775375866"/>
                    </a:ext>
                  </a:extLst>
                </a:gridCol>
                <a:gridCol w="2368961">
                  <a:extLst>
                    <a:ext uri="{9D8B030D-6E8A-4147-A177-3AD203B41FA5}">
                      <a16:colId xmlns:a16="http://schemas.microsoft.com/office/drawing/2014/main" val="4177296570"/>
                    </a:ext>
                  </a:extLst>
                </a:gridCol>
              </a:tblGrid>
              <a:tr h="229354">
                <a:tc>
                  <a:txBody>
                    <a:bodyPr/>
                    <a:lstStyle/>
                    <a:p>
                      <a:pPr algn="ctr">
                        <a:lnSpc>
                          <a:spcPct val="107000"/>
                        </a:lnSpc>
                        <a:spcAft>
                          <a:spcPts val="0"/>
                        </a:spcAft>
                      </a:pPr>
                      <a:r>
                        <a:rPr lang="ru-RU" sz="1400" b="1" kern="1200" dirty="0">
                          <a:solidFill>
                            <a:schemeClr val="lt1"/>
                          </a:solidFill>
                          <a:effectLst/>
                          <a:latin typeface="Arial" panose="020B0604020202020204" pitchFamily="34" charset="0"/>
                          <a:ea typeface="+mn-ea"/>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Дата</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b="1" dirty="0">
                          <a:effectLst/>
                          <a:latin typeface="Arial" panose="020B0604020202020204" pitchFamily="34" charset="0"/>
                          <a:ea typeface="Calibri" panose="020F0502020204030204" pitchFamily="34" charset="0"/>
                          <a:cs typeface="Arial" panose="020B0604020202020204" pitchFamily="34" charset="0"/>
                        </a:rPr>
                        <a:t>Предмет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b="1">
                          <a:effectLst/>
                          <a:latin typeface="Arial" panose="020B0604020202020204" pitchFamily="34" charset="0"/>
                          <a:ea typeface="Calibri" panose="020F0502020204030204" pitchFamily="34" charset="0"/>
                          <a:cs typeface="Arial" panose="020B0604020202020204" pitchFamily="34" charset="0"/>
                        </a:rPr>
                        <a:t>Классы</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7478316"/>
                  </a:ext>
                </a:extLst>
              </a:tr>
              <a:tr h="229354">
                <a:tc>
                  <a:txBody>
                    <a:bodyPr/>
                    <a:lstStyle/>
                    <a:p>
                      <a:pPr algn="ctr"/>
                      <a:r>
                        <a:rPr lang="ru-RU" sz="1400" b="1" dirty="0">
                          <a:latin typeface="Arial" panose="020B0604020202020204" pitchFamily="34" charset="0"/>
                          <a:cs typeface="Arial" panose="020B0604020202020204" pitchFamily="34" charset="0"/>
                        </a:rPr>
                        <a:t>14</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23 ноября(четверг)</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Искусство (МХТ)</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7-8, 9, 10, 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490562258"/>
                  </a:ext>
                </a:extLst>
              </a:tr>
              <a:tr h="229354">
                <a:tc rowSpan="2">
                  <a:txBody>
                    <a:bodyPr/>
                    <a:lstStyle/>
                    <a:p>
                      <a:pPr algn="ctr"/>
                      <a:r>
                        <a:rPr lang="ru-RU" sz="1400" b="1" dirty="0">
                          <a:latin typeface="Arial" panose="020B0604020202020204" pitchFamily="34" charset="0"/>
                          <a:cs typeface="Arial" panose="020B0604020202020204" pitchFamily="34" charset="0"/>
                        </a:rPr>
                        <a:t>15</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24 ноября(пятница)</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Немецкий язык (письменный тур)</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659989529"/>
                  </a:ext>
                </a:extLst>
              </a:tr>
              <a:tr h="229354">
                <a:tc vMerge="1">
                  <a:txBody>
                    <a:bodyPr/>
                    <a:lstStyle/>
                    <a:p>
                      <a:pPr algn="ctr"/>
                      <a:endParaRPr lang="ru-RU" sz="1400" b="1" dirty="0">
                        <a:latin typeface="Arial" panose="020B060402020202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25 ноября</a:t>
                      </a: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суббота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Немецкий язык (устный тур)</a:t>
                      </a: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5879999"/>
                  </a:ext>
                </a:extLst>
              </a:tr>
              <a:tr h="229354">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27 ноября</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понедельник</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Биология</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2678065270"/>
                  </a:ext>
                </a:extLst>
              </a:tr>
              <a:tr h="458707">
                <a:tc rowSpan="2">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28 ноября (вторник)</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Французский язык </a:t>
                      </a: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(письменный</a:t>
                      </a:r>
                      <a:r>
                        <a:rPr lang="ru-RU" sz="1400" baseline="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тур</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7-8, 9-11</a:t>
                      </a:r>
                    </a:p>
                  </a:txBody>
                  <a:tcPr marL="68580" marR="68580" marT="0" marB="0" anchor="ctr"/>
                </a:tc>
                <a:extLst>
                  <a:ext uri="{0D108BD9-81ED-4DB2-BD59-A6C34878D82A}">
                    <a16:rowId xmlns:a16="http://schemas.microsoft.com/office/drawing/2014/main" val="3483006818"/>
                  </a:ext>
                </a:extLst>
              </a:tr>
              <a:tr h="229354">
                <a:tc vMerge="1">
                  <a:txBody>
                    <a:bodyPr/>
                    <a:lstStyle/>
                    <a:p>
                      <a:pPr marL="0" lvl="0" indent="0" algn="ctr">
                        <a:lnSpc>
                          <a:spcPct val="107000"/>
                        </a:lnSpc>
                        <a:spcAft>
                          <a:spcPts val="0"/>
                        </a:spcAft>
                        <a:buFont typeface="+mj-lt"/>
                        <a:buNone/>
                      </a:pPr>
                      <a:endParaRPr lang="ru-RU" sz="1400" dirty="0">
                        <a:effectLst/>
                        <a:latin typeface="Comfortaa"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9 </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ноября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Французский язык (устный</a:t>
                      </a:r>
                      <a:r>
                        <a:rPr lang="ru-RU" sz="1400" baseline="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тур</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7-8, 9-11</a:t>
                      </a:r>
                    </a:p>
                  </a:txBody>
                  <a:tcPr marL="68580" marR="68580" marT="0" marB="0" anchor="ctr"/>
                </a:tc>
                <a:extLst>
                  <a:ext uri="{0D108BD9-81ED-4DB2-BD59-A6C34878D82A}">
                    <a16:rowId xmlns:a16="http://schemas.microsoft.com/office/drawing/2014/main" val="732719576"/>
                  </a:ext>
                </a:extLst>
              </a:tr>
              <a:tr h="418529">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30 ноября </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Литература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3985809294"/>
                  </a:ext>
                </a:extLst>
              </a:tr>
              <a:tr h="418529">
                <a:tc rowSpan="2">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 декабря(пятница)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ОБЖ (теория)</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7-8, 9,</a:t>
                      </a:r>
                      <a:r>
                        <a:rPr lang="ru-RU" sz="1400" baseline="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10, 11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51747647"/>
                  </a:ext>
                </a:extLst>
              </a:tr>
              <a:tr h="229354">
                <a:tc vMerge="1">
                  <a:txBody>
                    <a:bodyPr/>
                    <a:lstStyle/>
                    <a:p>
                      <a:pPr marL="0" lvl="0" indent="0" algn="ctr">
                        <a:lnSpc>
                          <a:spcPct val="107000"/>
                        </a:lnSpc>
                        <a:spcAft>
                          <a:spcPts val="0"/>
                        </a:spcAft>
                        <a:buFont typeface="+mj-lt"/>
                        <a:buNone/>
                      </a:pPr>
                      <a:endParaRPr lang="ru-RU" sz="1400" dirty="0">
                        <a:effectLst/>
                        <a:latin typeface="Comfortaa"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 декабря(суббота)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ОБЖ (практика)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7-8, 9,</a:t>
                      </a:r>
                      <a:r>
                        <a:rPr lang="ru-RU" sz="1400" baseline="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10, 11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92152423"/>
                  </a:ext>
                </a:extLst>
              </a:tr>
              <a:tr h="229354">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4 декабря</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понедельник</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Информатика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120681481"/>
                  </a:ext>
                </a:extLst>
              </a:tr>
              <a:tr h="418529">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5 декабря(вторник)</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География</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2687182454"/>
                  </a:ext>
                </a:extLst>
              </a:tr>
              <a:tr h="418529">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6 декабря</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Математика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1933837357"/>
                  </a:ext>
                </a:extLst>
              </a:tr>
              <a:tr h="229354">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 декабря</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Обществознание</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7-8, 9-11</a:t>
                      </a:r>
                    </a:p>
                  </a:txBody>
                  <a:tcPr marL="68580" marR="68580" marT="0" marB="0" anchor="ctr"/>
                </a:tc>
                <a:extLst>
                  <a:ext uri="{0D108BD9-81ED-4DB2-BD59-A6C34878D82A}">
                    <a16:rowId xmlns:a16="http://schemas.microsoft.com/office/drawing/2014/main" val="2778065565"/>
                  </a:ext>
                </a:extLst>
              </a:tr>
              <a:tr h="229354">
                <a:tc>
                  <a:txBody>
                    <a:bodyPr/>
                    <a:lstStyle/>
                    <a:p>
                      <a:pPr marL="0" lvl="0" indent="0" algn="ctr">
                        <a:lnSpc>
                          <a:spcPct val="107000"/>
                        </a:lnSpc>
                        <a:spcAft>
                          <a:spcPts val="0"/>
                        </a:spcAft>
                        <a:buFont typeface="+mj-lt"/>
                        <a:buNone/>
                      </a:pPr>
                      <a:r>
                        <a:rPr lang="ru-RU" sz="14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8 декабря(пятница)</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Астрономия</a:t>
                      </a:r>
                    </a:p>
                  </a:txBody>
                  <a:tcPr marL="68580" marR="68580"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7-11</a:t>
                      </a:r>
                    </a:p>
                  </a:txBody>
                  <a:tcPr marL="68580" marR="68580" marT="0" marB="0" anchor="ctr"/>
                </a:tc>
                <a:extLst>
                  <a:ext uri="{0D108BD9-81ED-4DB2-BD59-A6C34878D82A}">
                    <a16:rowId xmlns:a16="http://schemas.microsoft.com/office/drawing/2014/main" val="422303212"/>
                  </a:ext>
                </a:extLst>
              </a:tr>
            </a:tbl>
          </a:graphicData>
        </a:graphic>
      </p:graphicFrame>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269131" cy="659219"/>
          </a:xfrm>
          <a:prstGeom prst="rect">
            <a:avLst/>
          </a:prstGeom>
        </p:spPr>
      </p:pic>
      <p:sp>
        <p:nvSpPr>
          <p:cNvPr id="8" name="TextBox 7">
            <a:extLst>
              <a:ext uri="{FF2B5EF4-FFF2-40B4-BE49-F238E27FC236}">
                <a16:creationId xmlns:a16="http://schemas.microsoft.com/office/drawing/2014/main" id="{7ADF8B60-8B45-D556-3AD6-32B21D0B039A}"/>
              </a:ext>
            </a:extLst>
          </p:cNvPr>
          <p:cNvSpPr txBox="1"/>
          <p:nvPr/>
        </p:nvSpPr>
        <p:spPr>
          <a:xfrm>
            <a:off x="11603053" y="6429456"/>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19</a:t>
            </a:r>
          </a:p>
        </p:txBody>
      </p:sp>
      <p:sp>
        <p:nvSpPr>
          <p:cNvPr id="9" name="TextBox 8">
            <a:extLst>
              <a:ext uri="{FF2B5EF4-FFF2-40B4-BE49-F238E27FC236}">
                <a16:creationId xmlns:a16="http://schemas.microsoft.com/office/drawing/2014/main" id="{9E25BA55-C98E-ADAB-60E8-FAA30FD90E89}"/>
              </a:ext>
            </a:extLst>
          </p:cNvPr>
          <p:cNvSpPr txBox="1"/>
          <p:nvPr/>
        </p:nvSpPr>
        <p:spPr>
          <a:xfrm>
            <a:off x="290611" y="5367306"/>
            <a:ext cx="11628862" cy="1384995"/>
          </a:xfrm>
          <a:prstGeom prst="rect">
            <a:avLst/>
          </a:prstGeom>
          <a:noFill/>
        </p:spPr>
        <p:txBody>
          <a:bodyPr wrap="square">
            <a:spAutoFit/>
          </a:bodyPr>
          <a:lstStyle/>
          <a:p>
            <a:pPr marL="12700" marR="2387600" indent="-12700" algn="just" defTabSz="949325"/>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*22 ноября 2023 года - итоговое внесение результатов муниципального этапа олимпиады по </a:t>
            </a:r>
            <a:r>
              <a:rPr lang="ru-RU" sz="1400" b="1" u="sng" dirty="0">
                <a:solidFill>
                  <a:srgbClr val="002060"/>
                </a:solidFill>
                <a:latin typeface="Arial" panose="020B0604020202020204" pitchFamily="34" charset="0"/>
                <a:ea typeface="Calibri" panose="020F0502020204030204" pitchFamily="34" charset="0"/>
                <a:cs typeface="Arial" panose="020B0604020202020204" pitchFamily="34" charset="0"/>
              </a:rPr>
              <a:t>экологии  </a:t>
            </a:r>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на платформу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online</a:t>
            </a:r>
            <a:r>
              <a:rPr lang="ru-RU" sz="14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1400" b="1" dirty="0" err="1">
                <a:solidFill>
                  <a:srgbClr val="FF0000"/>
                </a:solidFill>
                <a:latin typeface="Arial" panose="020B0604020202020204" pitchFamily="34" charset="0"/>
                <a:ea typeface="Calibri" panose="020F0502020204030204" pitchFamily="34" charset="0"/>
                <a:cs typeface="Arial" panose="020B0604020202020204" pitchFamily="34" charset="0"/>
              </a:rPr>
              <a:t>fmschool</a:t>
            </a:r>
            <a:r>
              <a:rPr lang="ru-RU" sz="1400" b="1" dirty="0">
                <a:solidFill>
                  <a:srgbClr val="FF0000"/>
                </a:solidFill>
                <a:latin typeface="Arial" panose="020B0604020202020204" pitchFamily="34" charset="0"/>
                <a:ea typeface="Calibri" panose="020F0502020204030204" pitchFamily="34" charset="0"/>
                <a:cs typeface="Arial" panose="020B0604020202020204" pitchFamily="34" charset="0"/>
              </a:rPr>
              <a:t>72.</a:t>
            </a:r>
            <a:r>
              <a:rPr lang="en-US" sz="1400" b="1" dirty="0" err="1">
                <a:solidFill>
                  <a:srgbClr val="FF0000"/>
                </a:solidFill>
                <a:latin typeface="Arial" panose="020B0604020202020204" pitchFamily="34" charset="0"/>
                <a:ea typeface="Calibri" panose="020F0502020204030204" pitchFamily="34" charset="0"/>
                <a:cs typeface="Arial" panose="020B0604020202020204" pitchFamily="34" charset="0"/>
              </a:rPr>
              <a:t>ru</a:t>
            </a:r>
            <a:endParaRPr lang="ru-RU"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Внесение результатов муниципального этапа на платформу </a:t>
            </a:r>
            <a:r>
              <a:rPr lang="ru-RU" sz="1400" b="1" dirty="0">
                <a:solidFill>
                  <a:srgbClr val="FF0000"/>
                </a:solidFill>
                <a:latin typeface="Arial" panose="020B0604020202020204" pitchFamily="34" charset="0"/>
                <a:ea typeface="Calibri" panose="020F0502020204030204" pitchFamily="34" charset="0"/>
                <a:cs typeface="Arial" panose="020B0604020202020204" pitchFamily="34" charset="0"/>
              </a:rPr>
              <a:t>online.fmschool72.ru </a:t>
            </a:r>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осуществляется муниципальными координаторами только после утверждения результатов олимпиады.</a:t>
            </a:r>
            <a:endParaRPr lang="ru-RU"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Окончательные результаты МЭ ВсОШ должны быть внесены на платформу online.fmschool72.ru</a:t>
            </a:r>
            <a:r>
              <a:rPr 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до 24:00 13 декабря 2023 года.</a:t>
            </a:r>
          </a:p>
          <a:p>
            <a:pPr algn="just"/>
            <a:r>
              <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rPr>
              <a:t>Время начала олимпиады по всем предметам </a:t>
            </a:r>
            <a:r>
              <a:rPr lang="ru-RU" sz="1400" b="1" dirty="0">
                <a:solidFill>
                  <a:srgbClr val="FF0000"/>
                </a:solidFill>
                <a:latin typeface="Arial" panose="020B0604020202020204" pitchFamily="34" charset="0"/>
                <a:ea typeface="Calibri" panose="020F0502020204030204" pitchFamily="34" charset="0"/>
                <a:cs typeface="Arial" panose="020B0604020202020204" pitchFamily="34" charset="0"/>
              </a:rPr>
              <a:t>в 10.00 </a:t>
            </a:r>
            <a:endParaRPr lang="ru-RU" sz="14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4905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8ACA08-3F13-194A-B09F-27A787E7B7B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6858000"/>
          </a:xfrm>
        </p:spPr>
        <p:txBody>
          <a:bodyPr>
            <a:normAutofit/>
          </a:bodyPr>
          <a:lstStyle/>
          <a:p>
            <a:endParaRPr lang="ru-RU" sz="2000" dirty="0"/>
          </a:p>
          <a:p>
            <a:pPr>
              <a:lnSpc>
                <a:spcPct val="100000"/>
              </a:lnSpc>
              <a:spcBef>
                <a:spcPts val="0"/>
              </a:spcBef>
            </a:pPr>
            <a:r>
              <a:rPr lang="ru-RU" b="1" dirty="0">
                <a:solidFill>
                  <a:srgbClr val="002060"/>
                </a:solidFill>
                <a:latin typeface="Arial" panose="020B0604020202020204" pitchFamily="34" charset="0"/>
                <a:cs typeface="Arial" panose="020B0604020202020204" pitchFamily="34" charset="0"/>
              </a:rPr>
              <a:t>ВСЕРОССИЙСКАЯ ОЛИМПИАДА ШКОЛЬНИКОВ </a:t>
            </a:r>
          </a:p>
          <a:p>
            <a:pPr>
              <a:lnSpc>
                <a:spcPct val="100000"/>
              </a:lnSpc>
              <a:spcBef>
                <a:spcPts val="0"/>
              </a:spcBef>
            </a:pPr>
            <a:r>
              <a:rPr lang="ru-RU" b="1" dirty="0">
                <a:solidFill>
                  <a:srgbClr val="002060"/>
                </a:solidFill>
                <a:latin typeface="Arial" panose="020B0604020202020204" pitchFamily="34" charset="0"/>
                <a:cs typeface="Arial" panose="020B0604020202020204" pitchFamily="34" charset="0"/>
              </a:rPr>
              <a:t>2023-2024 УЧЕБНЫЙ ГОД</a:t>
            </a:r>
          </a:p>
          <a:p>
            <a:pPr>
              <a:lnSpc>
                <a:spcPct val="100000"/>
              </a:lnSpc>
              <a:spcBef>
                <a:spcPts val="0"/>
              </a:spcBef>
            </a:pPr>
            <a:r>
              <a:rPr lang="ru-RU" b="1" dirty="0">
                <a:solidFill>
                  <a:srgbClr val="002060"/>
                </a:solidFill>
                <a:latin typeface="Arial" panose="020B0604020202020204" pitchFamily="34" charset="0"/>
                <a:cs typeface="Arial" panose="020B0604020202020204" pitchFamily="34" charset="0"/>
              </a:rPr>
              <a:t> </a:t>
            </a:r>
            <a:endParaRPr lang="ru-RU" dirty="0">
              <a:solidFill>
                <a:srgbClr val="002060"/>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ru-RU" b="1" dirty="0">
                <a:solidFill>
                  <a:schemeClr val="accent1">
                    <a:lumMod val="75000"/>
                  </a:schemeClr>
                </a:solidFill>
                <a:latin typeface="Arial" panose="020B0604020202020204" pitchFamily="34" charset="0"/>
                <a:cs typeface="Arial" panose="020B0604020202020204" pitchFamily="34" charset="0"/>
              </a:rPr>
              <a:t>Порядок проведения Всероссийской олимпиады школьников</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по общеобразовательным предметам,</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утвержденный приказом Министерства просвещения </a:t>
            </a:r>
            <a:endParaRPr lang="en-US" b="1" dirty="0">
              <a:solidFill>
                <a:schemeClr val="accent1">
                  <a:lumMod val="75000"/>
                </a:schemeClr>
              </a:solidFill>
              <a:latin typeface="Arial" panose="020B0604020202020204" pitchFamily="34" charset="0"/>
              <a:cs typeface="Arial" panose="020B0604020202020204" pitchFamily="34" charset="0"/>
            </a:endParaRP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от 27 ноября 2020 г. №678</a:t>
            </a:r>
          </a:p>
          <a:p>
            <a:pPr>
              <a:lnSpc>
                <a:spcPct val="100000"/>
              </a:lnSpc>
              <a:spcBef>
                <a:spcPts val="0"/>
              </a:spcBef>
            </a:pPr>
            <a:endParaRPr lang="ru-RU" b="1" dirty="0">
              <a:solidFill>
                <a:schemeClr val="accent1">
                  <a:lumMod val="75000"/>
                </a:schemeClr>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ru-RU" b="1" dirty="0">
                <a:solidFill>
                  <a:schemeClr val="accent1">
                    <a:lumMod val="75000"/>
                  </a:schemeClr>
                </a:solidFill>
                <a:latin typeface="Arial" panose="020B0604020202020204" pitchFamily="34" charset="0"/>
                <a:cs typeface="Arial" panose="020B0604020202020204" pitchFamily="34" charset="0"/>
              </a:rPr>
              <a:t>Порядок проведения Всероссийской олимпиады школьников </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в Тюменской области,</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утвержденный </a:t>
            </a:r>
            <a:r>
              <a:rPr lang="ru-RU" b="1" dirty="0">
                <a:solidFill>
                  <a:srgbClr val="7030A0"/>
                </a:solidFill>
                <a:latin typeface="Arial" panose="020B0604020202020204" pitchFamily="34" charset="0"/>
                <a:cs typeface="Arial" panose="020B0604020202020204" pitchFamily="34" charset="0"/>
              </a:rPr>
              <a:t>приказом Департамента образования и науки  </a:t>
            </a:r>
            <a:endParaRPr lang="en-US" b="1" dirty="0">
              <a:solidFill>
                <a:srgbClr val="7030A0"/>
              </a:solidFill>
              <a:latin typeface="Arial" panose="020B0604020202020204" pitchFamily="34" charset="0"/>
              <a:cs typeface="Arial" panose="020B0604020202020204" pitchFamily="34" charset="0"/>
            </a:endParaRPr>
          </a:p>
          <a:p>
            <a:pPr>
              <a:lnSpc>
                <a:spcPct val="100000"/>
              </a:lnSpc>
              <a:spcBef>
                <a:spcPts val="0"/>
              </a:spcBef>
            </a:pPr>
            <a:r>
              <a:rPr lang="ru-RU" b="1" dirty="0">
                <a:solidFill>
                  <a:srgbClr val="7030A0"/>
                </a:solidFill>
                <a:latin typeface="Arial" panose="020B0604020202020204" pitchFamily="34" charset="0"/>
                <a:cs typeface="Arial" panose="020B0604020202020204" pitchFamily="34" charset="0"/>
              </a:rPr>
              <a:t>от 17 августа 2023 г. №847/ОД</a:t>
            </a:r>
          </a:p>
          <a:p>
            <a:pPr>
              <a:lnSpc>
                <a:spcPct val="100000"/>
              </a:lnSpc>
              <a:spcBef>
                <a:spcPts val="0"/>
              </a:spcBef>
            </a:pPr>
            <a:endParaRPr lang="ru-RU" b="1" dirty="0">
              <a:solidFill>
                <a:schemeClr val="accent1">
                  <a:lumMod val="75000"/>
                </a:schemeClr>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ru-RU" b="1" dirty="0">
                <a:solidFill>
                  <a:schemeClr val="accent1">
                    <a:lumMod val="75000"/>
                  </a:schemeClr>
                </a:solidFill>
                <a:latin typeface="Arial" panose="020B0604020202020204" pitchFamily="34" charset="0"/>
                <a:cs typeface="Arial" panose="020B0604020202020204" pitchFamily="34" charset="0"/>
              </a:rPr>
              <a:t>Методические рекомендации и требования к проведению </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школьного и муниципального этапов ВсОШ </a:t>
            </a:r>
          </a:p>
          <a:p>
            <a:pPr>
              <a:lnSpc>
                <a:spcPct val="100000"/>
              </a:lnSpc>
              <a:spcBef>
                <a:spcPts val="0"/>
              </a:spcBef>
            </a:pPr>
            <a:r>
              <a:rPr lang="ru-RU" b="1" dirty="0">
                <a:solidFill>
                  <a:schemeClr val="accent1">
                    <a:lumMod val="75000"/>
                  </a:schemeClr>
                </a:solidFill>
                <a:latin typeface="Arial" panose="020B0604020202020204" pitchFamily="34" charset="0"/>
                <a:cs typeface="Arial" panose="020B0604020202020204" pitchFamily="34" charset="0"/>
              </a:rPr>
              <a:t>по общеобразовательным предметам</a:t>
            </a:r>
          </a:p>
        </p:txBody>
      </p:sp>
      <p:pic>
        <p:nvPicPr>
          <p:cNvPr id="6" name="Рисунок 5">
            <a:extLst>
              <a:ext uri="{FF2B5EF4-FFF2-40B4-BE49-F238E27FC236}">
                <a16:creationId xmlns:a16="http://schemas.microsoft.com/office/drawing/2014/main" id="{C02DB4FA-00BA-F359-5610-9BE61F9FC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5" name="Рисунок 4">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0"/>
            <a:ext cx="1978360" cy="1027611"/>
          </a:xfrm>
          <a:prstGeom prst="rect">
            <a:avLst/>
          </a:prstGeom>
        </p:spPr>
      </p:pic>
      <p:pic>
        <p:nvPicPr>
          <p:cNvPr id="2" name="Рисунок 1">
            <a:extLst>
              <a:ext uri="{FF2B5EF4-FFF2-40B4-BE49-F238E27FC236}">
                <a16:creationId xmlns:a16="http://schemas.microsoft.com/office/drawing/2014/main" id="{09E3114C-0CDA-5BF1-B0CC-2C3BCB5FF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7" name="Рисунок 6">
            <a:extLst>
              <a:ext uri="{FF2B5EF4-FFF2-40B4-BE49-F238E27FC236}">
                <a16:creationId xmlns:a16="http://schemas.microsoft.com/office/drawing/2014/main" id="{F44946DB-78A9-5A17-3C13-90EB27D8F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8" name="TextBox 7">
            <a:extLst>
              <a:ext uri="{FF2B5EF4-FFF2-40B4-BE49-F238E27FC236}">
                <a16:creationId xmlns:a16="http://schemas.microsoft.com/office/drawing/2014/main" id="{0FB76240-10FE-A6F9-4E4A-A013198C5A81}"/>
              </a:ext>
            </a:extLst>
          </p:cNvPr>
          <p:cNvSpPr txBox="1"/>
          <p:nvPr/>
        </p:nvSpPr>
        <p:spPr>
          <a:xfrm>
            <a:off x="11538397" y="647386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383383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1310071" y="357338"/>
            <a:ext cx="10083616" cy="759269"/>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УВЕДОМЛЕНИЕ, КОТОРОЕ ПОЛУЧИТ УЧАСТНИК НА АДРЕС ЭЛЕКТРОННОЙ ПОЧТЫ ПО СТАТУСУ ЗАЯВКИ «Новая»</a:t>
            </a: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dirty="0">
              <a:latin typeface="Comfortaa" panose="00000500000000000000" pitchFamily="2" charset="0"/>
            </a:endParaRPr>
          </a:p>
        </p:txBody>
      </p:sp>
      <p:pic>
        <p:nvPicPr>
          <p:cNvPr id="5" name="Рисунок 4">
            <a:extLst>
              <a:ext uri="{FF2B5EF4-FFF2-40B4-BE49-F238E27FC236}">
                <a16:creationId xmlns:a16="http://schemas.microsoft.com/office/drawing/2014/main" id="{DD75038B-415F-4B10-C6D6-797D74D3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310071" cy="680484"/>
          </a:xfrm>
          <a:prstGeom prst="rect">
            <a:avLst/>
          </a:prstGeom>
        </p:spPr>
      </p:pic>
      <p:sp>
        <p:nvSpPr>
          <p:cNvPr id="6" name="TextBox 5">
            <a:extLst>
              <a:ext uri="{FF2B5EF4-FFF2-40B4-BE49-F238E27FC236}">
                <a16:creationId xmlns:a16="http://schemas.microsoft.com/office/drawing/2014/main" id="{FB21F437-AF60-1311-E451-19E2BA4DA35C}"/>
              </a:ext>
            </a:extLst>
          </p:cNvPr>
          <p:cNvSpPr txBox="1"/>
          <p:nvPr/>
        </p:nvSpPr>
        <p:spPr>
          <a:xfrm>
            <a:off x="11393686" y="618164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20</a:t>
            </a:r>
          </a:p>
        </p:txBody>
      </p:sp>
      <p:sp>
        <p:nvSpPr>
          <p:cNvPr id="9" name="Прямоугольник 8"/>
          <p:cNvSpPr/>
          <p:nvPr/>
        </p:nvSpPr>
        <p:spPr>
          <a:xfrm>
            <a:off x="655035" y="1383665"/>
            <a:ext cx="10847294" cy="4708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55035" y="1383666"/>
            <a:ext cx="10847294" cy="4708981"/>
          </a:xfrm>
          <a:prstGeom prst="rect">
            <a:avLst/>
          </a:prstGeom>
        </p:spPr>
        <p:txBody>
          <a:bodyPr wrap="square">
            <a:spAutoFit/>
          </a:bodyPr>
          <a:lstStyle/>
          <a:p>
            <a:r>
              <a:rPr lang="ru-RU" sz="1200" dirty="0">
                <a:solidFill>
                  <a:srgbClr val="000000"/>
                </a:solidFill>
                <a:latin typeface="docs-Calibri"/>
              </a:rPr>
              <a:t>Ваша заявка на олимпиаду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 принята. </a:t>
            </a:r>
          </a:p>
          <a:p>
            <a:endParaRPr lang="ru-RU" sz="1200" dirty="0">
              <a:solidFill>
                <a:srgbClr val="000000"/>
              </a:solidFill>
              <a:latin typeface="docs-Calibri"/>
            </a:endParaRPr>
          </a:p>
          <a:p>
            <a:r>
              <a:rPr lang="ru-RU" sz="1200" dirty="0">
                <a:solidFill>
                  <a:srgbClr val="000000"/>
                </a:solidFill>
                <a:latin typeface="docs-Calibri"/>
              </a:rPr>
              <a:t>Данные вашей заявки: </a:t>
            </a:r>
          </a:p>
          <a:p>
            <a:r>
              <a:rPr lang="ru-RU" sz="1200" dirty="0">
                <a:solidFill>
                  <a:srgbClr val="000000"/>
                </a:solidFill>
                <a:latin typeface="docs-Calibri"/>
              </a:rPr>
              <a:t>Номер заявки: $</a:t>
            </a:r>
            <a:r>
              <a:rPr lang="ru-RU" sz="1200" dirty="0" err="1">
                <a:solidFill>
                  <a:srgbClr val="000000"/>
                </a:solidFill>
                <a:latin typeface="docs-Calibri"/>
              </a:rPr>
              <a:t>app_id</a:t>
            </a:r>
            <a:r>
              <a:rPr lang="ru-RU" sz="1200" dirty="0">
                <a:solidFill>
                  <a:srgbClr val="000000"/>
                </a:solidFill>
                <a:latin typeface="docs-Calibri"/>
              </a:rPr>
              <a:t> </a:t>
            </a:r>
          </a:p>
          <a:p>
            <a:r>
              <a:rPr lang="ru-RU" sz="1200" dirty="0">
                <a:solidFill>
                  <a:srgbClr val="000000"/>
                </a:solidFill>
                <a:latin typeface="docs-Calibri"/>
              </a:rPr>
              <a:t>Олимпиада: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 </a:t>
            </a:r>
          </a:p>
          <a:p>
            <a:r>
              <a:rPr lang="ru-RU" sz="1200" dirty="0">
                <a:solidFill>
                  <a:srgbClr val="000000"/>
                </a:solidFill>
                <a:latin typeface="docs-Calibri"/>
              </a:rPr>
              <a:t>ФИО: $</a:t>
            </a:r>
            <a:r>
              <a:rPr lang="ru-RU" sz="1200" dirty="0" err="1">
                <a:solidFill>
                  <a:srgbClr val="000000"/>
                </a:solidFill>
                <a:latin typeface="docs-Calibri"/>
              </a:rPr>
              <a:t>lastname</a:t>
            </a:r>
            <a:r>
              <a:rPr lang="ru-RU" sz="1200" dirty="0">
                <a:solidFill>
                  <a:srgbClr val="000000"/>
                </a:solidFill>
                <a:latin typeface="docs-Calibri"/>
              </a:rPr>
              <a:t> $</a:t>
            </a:r>
            <a:r>
              <a:rPr lang="ru-RU" sz="1200" dirty="0" err="1">
                <a:solidFill>
                  <a:srgbClr val="000000"/>
                </a:solidFill>
                <a:latin typeface="docs-Calibri"/>
              </a:rPr>
              <a:t>firstname</a:t>
            </a:r>
            <a:r>
              <a:rPr lang="ru-RU" sz="1200" dirty="0">
                <a:solidFill>
                  <a:srgbClr val="000000"/>
                </a:solidFill>
                <a:latin typeface="docs-Calibri"/>
              </a:rPr>
              <a:t> $</a:t>
            </a:r>
            <a:r>
              <a:rPr lang="ru-RU" sz="1200" dirty="0" err="1">
                <a:solidFill>
                  <a:srgbClr val="000000"/>
                </a:solidFill>
                <a:latin typeface="docs-Calibri"/>
              </a:rPr>
              <a:t>middlename</a:t>
            </a:r>
            <a:r>
              <a:rPr lang="ru-RU" sz="1200" dirty="0">
                <a:solidFill>
                  <a:srgbClr val="000000"/>
                </a:solidFill>
                <a:latin typeface="docs-Calibri"/>
              </a:rPr>
              <a:t> </a:t>
            </a:r>
          </a:p>
          <a:p>
            <a:r>
              <a:rPr lang="ru-RU" sz="1200" dirty="0">
                <a:solidFill>
                  <a:srgbClr val="000000"/>
                </a:solidFill>
                <a:latin typeface="docs-Calibri"/>
              </a:rPr>
              <a:t>Телефон: $</a:t>
            </a:r>
            <a:r>
              <a:rPr lang="ru-RU" sz="1200" dirty="0" err="1">
                <a:solidFill>
                  <a:srgbClr val="000000"/>
                </a:solidFill>
                <a:latin typeface="docs-Calibri"/>
              </a:rPr>
              <a:t>phone</a:t>
            </a:r>
            <a:r>
              <a:rPr lang="ru-RU" sz="1200" dirty="0">
                <a:solidFill>
                  <a:srgbClr val="000000"/>
                </a:solidFill>
                <a:latin typeface="docs-Calibri"/>
              </a:rPr>
              <a:t> </a:t>
            </a:r>
          </a:p>
          <a:p>
            <a:r>
              <a:rPr lang="ru-RU" sz="1200" dirty="0">
                <a:solidFill>
                  <a:srgbClr val="000000"/>
                </a:solidFill>
                <a:latin typeface="docs-Calibri"/>
              </a:rPr>
              <a:t>E-</a:t>
            </a:r>
            <a:r>
              <a:rPr lang="ru-RU" sz="1200" dirty="0" err="1">
                <a:solidFill>
                  <a:srgbClr val="000000"/>
                </a:solidFill>
                <a:latin typeface="docs-Calibri"/>
              </a:rPr>
              <a:t>mail</a:t>
            </a:r>
            <a:r>
              <a:rPr lang="ru-RU" sz="1200" dirty="0">
                <a:solidFill>
                  <a:srgbClr val="000000"/>
                </a:solidFill>
                <a:latin typeface="docs-Calibri"/>
              </a:rPr>
              <a:t>: $</a:t>
            </a:r>
            <a:r>
              <a:rPr lang="ru-RU" sz="1200" dirty="0" err="1">
                <a:solidFill>
                  <a:srgbClr val="000000"/>
                </a:solidFill>
                <a:latin typeface="docs-Calibri"/>
              </a:rPr>
              <a:t>email</a:t>
            </a:r>
            <a:r>
              <a:rPr lang="ru-RU" sz="1200" dirty="0">
                <a:solidFill>
                  <a:srgbClr val="000000"/>
                </a:solidFill>
                <a:latin typeface="docs-Calibri"/>
              </a:rPr>
              <a:t> </a:t>
            </a:r>
          </a:p>
          <a:p>
            <a:endParaRPr lang="ru-RU" sz="1200" dirty="0">
              <a:solidFill>
                <a:srgbClr val="000000"/>
              </a:solidFill>
              <a:latin typeface="docs-Calibri"/>
            </a:endParaRPr>
          </a:p>
          <a:p>
            <a:r>
              <a:rPr lang="ru-RU" sz="1200" dirty="0">
                <a:solidFill>
                  <a:srgbClr val="000000"/>
                </a:solidFill>
                <a:latin typeface="docs-Calibri"/>
              </a:rPr>
              <a:t>На следующий день Ваша заявка будет одобрена. </a:t>
            </a:r>
          </a:p>
          <a:p>
            <a:endParaRPr lang="ru-RU" sz="1200" dirty="0">
              <a:solidFill>
                <a:srgbClr val="000000"/>
              </a:solidFill>
              <a:latin typeface="docs-Calibri"/>
            </a:endParaRPr>
          </a:p>
          <a:p>
            <a:r>
              <a:rPr lang="ru-RU" sz="1200" dirty="0">
                <a:solidFill>
                  <a:srgbClr val="000000"/>
                </a:solidFill>
                <a:latin typeface="docs-Calibri"/>
              </a:rPr>
              <a:t>Пожалуйста, убедитесь в личном кабинете в корректности введенных данных Вашей заявки, в особенности ФИО, школа, класс обучения и класс участия. Обращаем внимание, что пока Ваша заявка находится в статусе "Новая", Вы можете самостоятельно вносить в неё изменения. Если обнаружите неточности, то откорректируйте заявку (нажав на название олимпиады в личном кабинете) и обязательно нажмите кнопку «Сохранить заявку» внизу страницы. </a:t>
            </a:r>
          </a:p>
          <a:p>
            <a:endParaRPr lang="ru-RU" sz="1200" dirty="0">
              <a:solidFill>
                <a:srgbClr val="000000"/>
              </a:solidFill>
              <a:latin typeface="docs-Calibri"/>
            </a:endParaRPr>
          </a:p>
          <a:p>
            <a:r>
              <a:rPr lang="ru-RU" sz="1200" dirty="0">
                <a:solidFill>
                  <a:srgbClr val="000000"/>
                </a:solidFill>
                <a:latin typeface="docs-Calibri"/>
              </a:rPr>
              <a:t>После получения статуса «Одобрено» Вы не сможете самостоятельно внести изменения в заявку. Для внесения изменений в заявку необходимо сообщить об этом на почту np@fmschool72.ru и подробно изложить содержание ошибки, указать номер заявки и корректные данные. </a:t>
            </a:r>
          </a:p>
          <a:p>
            <a:endParaRPr lang="ru-RU" sz="1200" dirty="0">
              <a:solidFill>
                <a:srgbClr val="000000"/>
              </a:solidFill>
              <a:latin typeface="docs-Calibri"/>
            </a:endParaRPr>
          </a:p>
          <a:p>
            <a:r>
              <a:rPr lang="ru-RU" sz="1200" dirty="0">
                <a:solidFill>
                  <a:srgbClr val="000000"/>
                </a:solidFill>
                <a:latin typeface="docs-Calibri"/>
              </a:rPr>
              <a:t>С уважением, </a:t>
            </a:r>
          </a:p>
          <a:p>
            <a:r>
              <a:rPr lang="ru-RU" sz="1200" dirty="0">
                <a:solidFill>
                  <a:srgbClr val="000000"/>
                </a:solidFill>
                <a:latin typeface="docs-Calibri"/>
              </a:rPr>
              <a:t>Региональный центр «Новое поколение» </a:t>
            </a:r>
          </a:p>
          <a:p>
            <a:r>
              <a:rPr lang="ru-RU" sz="1200" dirty="0">
                <a:solidFill>
                  <a:srgbClr val="000000"/>
                </a:solidFill>
                <a:latin typeface="docs-Calibri"/>
              </a:rPr>
              <a:t>Физико-математической школы Тюменской области </a:t>
            </a:r>
          </a:p>
          <a:p>
            <a:r>
              <a:rPr lang="ru-RU" sz="1200" dirty="0">
                <a:solidFill>
                  <a:srgbClr val="000000"/>
                </a:solidFill>
                <a:latin typeface="docs-Calibri"/>
              </a:rPr>
              <a:t>8 (3452) 33-45-15 np.fmschool72.ru np@fmschool72.ru </a:t>
            </a:r>
          </a:p>
          <a:p>
            <a:endParaRPr lang="ru-RU" sz="1200" dirty="0">
              <a:solidFill>
                <a:srgbClr val="000000"/>
              </a:solidFill>
              <a:latin typeface="docs-Calibri"/>
            </a:endParaRPr>
          </a:p>
          <a:p>
            <a:r>
              <a:rPr lang="ru-RU" sz="1200" dirty="0">
                <a:solidFill>
                  <a:srgbClr val="000000"/>
                </a:solidFill>
                <a:latin typeface="docs-Calibri"/>
              </a:rPr>
              <a:t>Пожалуйста, не отвечайте на это письмо, так как оно сгенерировано автоматически платформой «</a:t>
            </a:r>
            <a:r>
              <a:rPr lang="ru-RU" sz="1200" dirty="0" err="1">
                <a:solidFill>
                  <a:srgbClr val="000000"/>
                </a:solidFill>
                <a:latin typeface="docs-Calibri"/>
              </a:rPr>
              <a:t>ФМШ.Онлайн</a:t>
            </a:r>
            <a:r>
              <a:rPr lang="ru-RU" sz="1200" dirty="0">
                <a:solidFill>
                  <a:srgbClr val="000000"/>
                </a:solidFill>
                <a:latin typeface="docs-Calibri"/>
              </a:rPr>
              <a:t>» </a:t>
            </a:r>
            <a:r>
              <a:rPr lang="ru-RU" sz="1200" u="sng" dirty="0">
                <a:solidFill>
                  <a:srgbClr val="1155CC"/>
                </a:solidFill>
                <a:latin typeface="docs-Calibri"/>
                <a:hlinkClick r:id="rId6"/>
              </a:rPr>
              <a:t>https://online.fmschool72.ru</a:t>
            </a:r>
            <a:endParaRPr lang="ru-RU" sz="1200" dirty="0"/>
          </a:p>
        </p:txBody>
      </p:sp>
    </p:spTree>
    <p:extLst>
      <p:ext uri="{BB962C8B-B14F-4D97-AF65-F5344CB8AC3E}">
        <p14:creationId xmlns:p14="http://schemas.microsoft.com/office/powerpoint/2010/main" val="3836842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1310071" y="357338"/>
            <a:ext cx="10083616" cy="781473"/>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УВЕДОМЛЕНИЕ, КОТОРОЕ ПОЛУЧИТ УЧАСТНИК НА АДРЕС ЭЛЕКТРОННОЙ ПОЧТЫ ПО СТАТУСУ ЗАЯВКИ «Одобрено»</a:t>
            </a: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dirty="0">
              <a:latin typeface="Comfortaa" panose="00000500000000000000" pitchFamily="2" charset="0"/>
            </a:endParaRPr>
          </a:p>
        </p:txBody>
      </p:sp>
      <p:pic>
        <p:nvPicPr>
          <p:cNvPr id="5" name="Рисунок 4">
            <a:extLst>
              <a:ext uri="{FF2B5EF4-FFF2-40B4-BE49-F238E27FC236}">
                <a16:creationId xmlns:a16="http://schemas.microsoft.com/office/drawing/2014/main" id="{DD75038B-415F-4B10-C6D6-797D74D3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310071" cy="680484"/>
          </a:xfrm>
          <a:prstGeom prst="rect">
            <a:avLst/>
          </a:prstGeom>
        </p:spPr>
      </p:pic>
      <p:sp>
        <p:nvSpPr>
          <p:cNvPr id="6" name="TextBox 5">
            <a:extLst>
              <a:ext uri="{FF2B5EF4-FFF2-40B4-BE49-F238E27FC236}">
                <a16:creationId xmlns:a16="http://schemas.microsoft.com/office/drawing/2014/main" id="{FB21F437-AF60-1311-E451-19E2BA4DA35C}"/>
              </a:ext>
            </a:extLst>
          </p:cNvPr>
          <p:cNvSpPr txBox="1"/>
          <p:nvPr/>
        </p:nvSpPr>
        <p:spPr>
          <a:xfrm>
            <a:off x="11393686" y="618164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21</a:t>
            </a:r>
          </a:p>
        </p:txBody>
      </p:sp>
      <p:sp>
        <p:nvSpPr>
          <p:cNvPr id="9" name="Прямоугольник 8"/>
          <p:cNvSpPr/>
          <p:nvPr/>
        </p:nvSpPr>
        <p:spPr>
          <a:xfrm>
            <a:off x="655035" y="1383665"/>
            <a:ext cx="10847294" cy="44457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55035" y="1383666"/>
            <a:ext cx="10847294" cy="4339650"/>
          </a:xfrm>
          <a:prstGeom prst="rect">
            <a:avLst/>
          </a:prstGeom>
        </p:spPr>
        <p:txBody>
          <a:bodyPr wrap="square">
            <a:spAutoFit/>
          </a:bodyPr>
          <a:lstStyle/>
          <a:p>
            <a:r>
              <a:rPr lang="ru-RU" sz="1200" dirty="0">
                <a:solidFill>
                  <a:srgbClr val="000000"/>
                </a:solidFill>
                <a:latin typeface="docs-Calibri"/>
              </a:rPr>
              <a:t>Ваша заявка на олимпиаду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 одобрена.</a:t>
            </a:r>
          </a:p>
          <a:p>
            <a:endParaRPr lang="ru-RU" sz="1200" dirty="0">
              <a:solidFill>
                <a:srgbClr val="000000"/>
              </a:solidFill>
              <a:latin typeface="docs-Calibri"/>
            </a:endParaRPr>
          </a:p>
          <a:p>
            <a:r>
              <a:rPr lang="ru-RU" sz="1200" dirty="0">
                <a:solidFill>
                  <a:srgbClr val="000000"/>
                </a:solidFill>
                <a:latin typeface="docs-Calibri"/>
              </a:rPr>
              <a:t>Данные вашей заявки:</a:t>
            </a:r>
          </a:p>
          <a:p>
            <a:r>
              <a:rPr lang="ru-RU" sz="1200" dirty="0">
                <a:solidFill>
                  <a:srgbClr val="000000"/>
                </a:solidFill>
                <a:latin typeface="docs-Calibri"/>
              </a:rPr>
              <a:t>Номер заявки: $</a:t>
            </a:r>
            <a:r>
              <a:rPr lang="ru-RU" sz="1200" dirty="0" err="1">
                <a:solidFill>
                  <a:srgbClr val="000000"/>
                </a:solidFill>
                <a:latin typeface="docs-Calibri"/>
              </a:rPr>
              <a:t>app_id</a:t>
            </a:r>
            <a:endParaRPr lang="ru-RU" sz="1200" dirty="0">
              <a:solidFill>
                <a:srgbClr val="000000"/>
              </a:solidFill>
              <a:latin typeface="docs-Calibri"/>
            </a:endParaRPr>
          </a:p>
          <a:p>
            <a:r>
              <a:rPr lang="ru-RU" sz="1200" dirty="0">
                <a:solidFill>
                  <a:srgbClr val="000000"/>
                </a:solidFill>
                <a:latin typeface="docs-Calibri"/>
              </a:rPr>
              <a:t>Олимпиада: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a:t>
            </a:r>
          </a:p>
          <a:p>
            <a:r>
              <a:rPr lang="ru-RU" sz="1200" dirty="0">
                <a:solidFill>
                  <a:srgbClr val="000000"/>
                </a:solidFill>
                <a:latin typeface="docs-Calibri"/>
              </a:rPr>
              <a:t>ФИО: $</a:t>
            </a:r>
            <a:r>
              <a:rPr lang="ru-RU" sz="1200" dirty="0" err="1">
                <a:solidFill>
                  <a:srgbClr val="000000"/>
                </a:solidFill>
                <a:latin typeface="docs-Calibri"/>
              </a:rPr>
              <a:t>lastname</a:t>
            </a:r>
            <a:r>
              <a:rPr lang="ru-RU" sz="1200" dirty="0">
                <a:solidFill>
                  <a:srgbClr val="000000"/>
                </a:solidFill>
                <a:latin typeface="docs-Calibri"/>
              </a:rPr>
              <a:t> $</a:t>
            </a:r>
            <a:r>
              <a:rPr lang="ru-RU" sz="1200" dirty="0" err="1">
                <a:solidFill>
                  <a:srgbClr val="000000"/>
                </a:solidFill>
                <a:latin typeface="docs-Calibri"/>
              </a:rPr>
              <a:t>firstname</a:t>
            </a:r>
            <a:r>
              <a:rPr lang="ru-RU" sz="1200" dirty="0">
                <a:solidFill>
                  <a:srgbClr val="000000"/>
                </a:solidFill>
                <a:latin typeface="docs-Calibri"/>
              </a:rPr>
              <a:t> $</a:t>
            </a:r>
            <a:r>
              <a:rPr lang="ru-RU" sz="1200" dirty="0" err="1">
                <a:solidFill>
                  <a:srgbClr val="000000"/>
                </a:solidFill>
                <a:latin typeface="docs-Calibri"/>
              </a:rPr>
              <a:t>middlename</a:t>
            </a:r>
            <a:endParaRPr lang="ru-RU" sz="1200" dirty="0">
              <a:solidFill>
                <a:srgbClr val="000000"/>
              </a:solidFill>
              <a:latin typeface="docs-Calibri"/>
            </a:endParaRPr>
          </a:p>
          <a:p>
            <a:r>
              <a:rPr lang="ru-RU" sz="1200" dirty="0">
                <a:solidFill>
                  <a:srgbClr val="000000"/>
                </a:solidFill>
                <a:latin typeface="docs-Calibri"/>
              </a:rPr>
              <a:t>Телефон: $</a:t>
            </a:r>
            <a:r>
              <a:rPr lang="ru-RU" sz="1200" dirty="0" err="1">
                <a:solidFill>
                  <a:srgbClr val="000000"/>
                </a:solidFill>
                <a:latin typeface="docs-Calibri"/>
              </a:rPr>
              <a:t>phone</a:t>
            </a:r>
            <a:endParaRPr lang="ru-RU" sz="1200" dirty="0">
              <a:solidFill>
                <a:srgbClr val="000000"/>
              </a:solidFill>
              <a:latin typeface="docs-Calibri"/>
            </a:endParaRPr>
          </a:p>
          <a:p>
            <a:r>
              <a:rPr lang="ru-RU" sz="1200" dirty="0">
                <a:solidFill>
                  <a:srgbClr val="000000"/>
                </a:solidFill>
                <a:latin typeface="docs-Calibri"/>
              </a:rPr>
              <a:t>E-</a:t>
            </a:r>
            <a:r>
              <a:rPr lang="ru-RU" sz="1200" dirty="0" err="1">
                <a:solidFill>
                  <a:srgbClr val="000000"/>
                </a:solidFill>
                <a:latin typeface="docs-Calibri"/>
              </a:rPr>
              <a:t>mail</a:t>
            </a:r>
            <a:r>
              <a:rPr lang="ru-RU" sz="1200" dirty="0">
                <a:solidFill>
                  <a:srgbClr val="000000"/>
                </a:solidFill>
                <a:latin typeface="docs-Calibri"/>
              </a:rPr>
              <a:t>: $</a:t>
            </a:r>
            <a:r>
              <a:rPr lang="ru-RU" sz="1200" dirty="0" err="1">
                <a:solidFill>
                  <a:srgbClr val="000000"/>
                </a:solidFill>
                <a:latin typeface="docs-Calibri"/>
              </a:rPr>
              <a:t>email</a:t>
            </a:r>
            <a:endParaRPr lang="ru-RU" sz="1200" dirty="0">
              <a:solidFill>
                <a:srgbClr val="000000"/>
              </a:solidFill>
              <a:latin typeface="docs-Calibri"/>
            </a:endParaRPr>
          </a:p>
          <a:p>
            <a:endParaRPr lang="ru-RU" sz="1200" dirty="0">
              <a:solidFill>
                <a:srgbClr val="000000"/>
              </a:solidFill>
              <a:latin typeface="docs-Calibri"/>
            </a:endParaRPr>
          </a:p>
          <a:p>
            <a:r>
              <a:rPr lang="ru-RU" sz="1200" dirty="0">
                <a:solidFill>
                  <a:srgbClr val="000000"/>
                </a:solidFill>
                <a:latin typeface="docs-Calibri"/>
              </a:rPr>
              <a:t>В день проведения олимпиады в заявке Вашего личного кабинета будет доступна ссылка на олимпиадные задания.</a:t>
            </a:r>
          </a:p>
          <a:p>
            <a:r>
              <a:rPr lang="ru-RU" sz="1200" dirty="0">
                <a:solidFill>
                  <a:srgbClr val="000000"/>
                </a:solidFill>
                <a:latin typeface="docs-Calibri"/>
              </a:rPr>
              <a:t>Принять участие в олимпиаде Вы можете 14 сентября с 8:00 до 22:00. Время выполнения заданий ограничено регламентом проведения олимпиады по данному предмету. </a:t>
            </a:r>
          </a:p>
          <a:p>
            <a:endParaRPr lang="ru-RU" sz="1200" dirty="0">
              <a:solidFill>
                <a:srgbClr val="000000"/>
              </a:solidFill>
              <a:latin typeface="docs-Calibri"/>
            </a:endParaRPr>
          </a:p>
          <a:p>
            <a:r>
              <a:rPr lang="ru-RU" sz="1200" dirty="0">
                <a:solidFill>
                  <a:srgbClr val="000000"/>
                </a:solidFill>
                <a:latin typeface="docs-Calibri"/>
              </a:rPr>
              <a:t>Успехов! =)</a:t>
            </a:r>
          </a:p>
          <a:p>
            <a:endParaRPr lang="ru-RU" sz="1200" dirty="0">
              <a:solidFill>
                <a:srgbClr val="000000"/>
              </a:solidFill>
              <a:latin typeface="docs-Calibri"/>
            </a:endParaRPr>
          </a:p>
          <a:p>
            <a:r>
              <a:rPr lang="ru-RU" sz="1200" dirty="0">
                <a:solidFill>
                  <a:srgbClr val="000000"/>
                </a:solidFill>
                <a:latin typeface="docs-Calibri"/>
              </a:rPr>
              <a:t>С уважением, </a:t>
            </a:r>
          </a:p>
          <a:p>
            <a:r>
              <a:rPr lang="ru-RU" sz="1200" dirty="0">
                <a:solidFill>
                  <a:srgbClr val="000000"/>
                </a:solidFill>
                <a:latin typeface="docs-Calibri"/>
              </a:rPr>
              <a:t>Региональный центр «Новое поколение» </a:t>
            </a:r>
          </a:p>
          <a:p>
            <a:r>
              <a:rPr lang="ru-RU" sz="1200" dirty="0">
                <a:solidFill>
                  <a:srgbClr val="000000"/>
                </a:solidFill>
                <a:latin typeface="docs-Calibri"/>
              </a:rPr>
              <a:t>Физико-математической школы Тюменской области</a:t>
            </a:r>
          </a:p>
          <a:p>
            <a:r>
              <a:rPr lang="ru-RU" sz="1200" dirty="0">
                <a:solidFill>
                  <a:srgbClr val="000000"/>
                </a:solidFill>
                <a:latin typeface="docs-Calibri"/>
              </a:rPr>
              <a:t>8 (3452) 33-45-15</a:t>
            </a:r>
          </a:p>
          <a:p>
            <a:r>
              <a:rPr lang="ru-RU" sz="1200" dirty="0">
                <a:solidFill>
                  <a:srgbClr val="000000"/>
                </a:solidFill>
                <a:latin typeface="docs-Calibri"/>
              </a:rPr>
              <a:t>np.fmschool72.ru</a:t>
            </a:r>
          </a:p>
          <a:p>
            <a:r>
              <a:rPr lang="ru-RU" sz="1200" dirty="0">
                <a:solidFill>
                  <a:srgbClr val="000000"/>
                </a:solidFill>
                <a:latin typeface="docs-Calibri"/>
              </a:rPr>
              <a:t>np@fmschool72.ru</a:t>
            </a:r>
          </a:p>
          <a:p>
            <a:endParaRPr lang="ru-RU" sz="1200" dirty="0">
              <a:solidFill>
                <a:srgbClr val="000000"/>
              </a:solidFill>
              <a:latin typeface="docs-Calibri"/>
            </a:endParaRPr>
          </a:p>
          <a:p>
            <a:r>
              <a:rPr lang="ru-RU" sz="1200" dirty="0">
                <a:solidFill>
                  <a:srgbClr val="000000"/>
                </a:solidFill>
                <a:latin typeface="docs-Calibri"/>
              </a:rPr>
              <a:t>Пожалуйста, не отвечайте на это письмо, так как оно сгенерировано автоматически платформой «</a:t>
            </a:r>
            <a:r>
              <a:rPr lang="ru-RU" sz="1200" dirty="0" err="1">
                <a:solidFill>
                  <a:srgbClr val="000000"/>
                </a:solidFill>
                <a:latin typeface="docs-Calibri"/>
              </a:rPr>
              <a:t>ФМШ.Онлайн</a:t>
            </a:r>
            <a:r>
              <a:rPr lang="ru-RU" sz="1200" dirty="0">
                <a:solidFill>
                  <a:srgbClr val="000000"/>
                </a:solidFill>
                <a:latin typeface="docs-Calibri"/>
              </a:rPr>
              <a:t>» https://online.fmschool72.ru</a:t>
            </a:r>
            <a:endParaRPr lang="ru-RU" sz="1200" dirty="0"/>
          </a:p>
        </p:txBody>
      </p:sp>
    </p:spTree>
    <p:extLst>
      <p:ext uri="{BB962C8B-B14F-4D97-AF65-F5344CB8AC3E}">
        <p14:creationId xmlns:p14="http://schemas.microsoft.com/office/powerpoint/2010/main" val="3176186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1310071" y="357338"/>
            <a:ext cx="10083616" cy="937331"/>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УВЕДОМЛЕНИЕ, КОТОРОЕ ПОЛУЧИТ УЧАСТНИК НА АДРЕС ЭЛЕКТРОННОЙ ПОЧТЫ ПО СТАТУСУ ЗАЯВКИ «Аннулировано»</a:t>
            </a: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dirty="0">
              <a:latin typeface="Comfortaa" panose="00000500000000000000" pitchFamily="2" charset="0"/>
            </a:endParaRPr>
          </a:p>
        </p:txBody>
      </p:sp>
      <p:pic>
        <p:nvPicPr>
          <p:cNvPr id="5" name="Рисунок 4">
            <a:extLst>
              <a:ext uri="{FF2B5EF4-FFF2-40B4-BE49-F238E27FC236}">
                <a16:creationId xmlns:a16="http://schemas.microsoft.com/office/drawing/2014/main" id="{DD75038B-415F-4B10-C6D6-797D74D3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310071" cy="680484"/>
          </a:xfrm>
          <a:prstGeom prst="rect">
            <a:avLst/>
          </a:prstGeom>
        </p:spPr>
      </p:pic>
      <p:sp>
        <p:nvSpPr>
          <p:cNvPr id="6" name="TextBox 5">
            <a:extLst>
              <a:ext uri="{FF2B5EF4-FFF2-40B4-BE49-F238E27FC236}">
                <a16:creationId xmlns:a16="http://schemas.microsoft.com/office/drawing/2014/main" id="{FB21F437-AF60-1311-E451-19E2BA4DA35C}"/>
              </a:ext>
            </a:extLst>
          </p:cNvPr>
          <p:cNvSpPr txBox="1"/>
          <p:nvPr/>
        </p:nvSpPr>
        <p:spPr>
          <a:xfrm>
            <a:off x="11393686" y="618164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22</a:t>
            </a:r>
          </a:p>
        </p:txBody>
      </p:sp>
      <p:sp>
        <p:nvSpPr>
          <p:cNvPr id="9" name="Прямоугольник 8"/>
          <p:cNvSpPr/>
          <p:nvPr/>
        </p:nvSpPr>
        <p:spPr>
          <a:xfrm>
            <a:off x="655035" y="1383666"/>
            <a:ext cx="10847294" cy="4273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55035" y="1383666"/>
            <a:ext cx="10847294" cy="4154984"/>
          </a:xfrm>
          <a:prstGeom prst="rect">
            <a:avLst/>
          </a:prstGeom>
        </p:spPr>
        <p:txBody>
          <a:bodyPr wrap="square">
            <a:spAutoFit/>
          </a:bodyPr>
          <a:lstStyle/>
          <a:p>
            <a:r>
              <a:rPr lang="ru-RU" sz="1200" dirty="0">
                <a:solidFill>
                  <a:srgbClr val="000000"/>
                </a:solidFill>
                <a:latin typeface="docs-Calibri"/>
              </a:rPr>
              <a:t>Ваша заявка на олимпиаду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 аннулирована.</a:t>
            </a:r>
          </a:p>
          <a:p>
            <a:endParaRPr lang="ru-RU" sz="1200" dirty="0">
              <a:solidFill>
                <a:srgbClr val="000000"/>
              </a:solidFill>
              <a:latin typeface="docs-Calibri"/>
            </a:endParaRPr>
          </a:p>
          <a:p>
            <a:r>
              <a:rPr lang="ru-RU" sz="1200" dirty="0">
                <a:solidFill>
                  <a:srgbClr val="000000"/>
                </a:solidFill>
                <a:latin typeface="docs-Calibri"/>
              </a:rPr>
              <a:t>Олимпиада проводится с 5 по 11 класс. Вы подали заявку, указав класс обучения 4, класс участия 4. Ссылка на олимпиаду не придёт. </a:t>
            </a:r>
          </a:p>
          <a:p>
            <a:endParaRPr lang="ru-RU" sz="1200" dirty="0">
              <a:solidFill>
                <a:srgbClr val="000000"/>
              </a:solidFill>
              <a:latin typeface="docs-Calibri"/>
            </a:endParaRPr>
          </a:p>
          <a:p>
            <a:r>
              <a:rPr lang="ru-RU" sz="1200" dirty="0">
                <a:solidFill>
                  <a:srgbClr val="000000"/>
                </a:solidFill>
                <a:latin typeface="docs-Calibri"/>
              </a:rPr>
              <a:t>Если хотите поучаствовать за 5 класс, то подайте заявку, указав свой класс обучения, класс участия 5 или выше. Заявка будет одобрена, ссылка для участия в олимпиаде будет доступна в день проведения олимпиады в заявке личного кабинета и на почте.</a:t>
            </a:r>
          </a:p>
          <a:p>
            <a:endParaRPr lang="ru-RU" sz="1200" dirty="0">
              <a:solidFill>
                <a:srgbClr val="000000"/>
              </a:solidFill>
              <a:latin typeface="docs-Calibri"/>
            </a:endParaRPr>
          </a:p>
          <a:p>
            <a:r>
              <a:rPr lang="ru-RU" sz="1200" dirty="0">
                <a:solidFill>
                  <a:srgbClr val="000000"/>
                </a:solidFill>
                <a:latin typeface="docs-Calibri"/>
              </a:rPr>
              <a:t>Данные вашей заявки:</a:t>
            </a:r>
          </a:p>
          <a:p>
            <a:r>
              <a:rPr lang="ru-RU" sz="1200" dirty="0">
                <a:solidFill>
                  <a:srgbClr val="000000"/>
                </a:solidFill>
                <a:latin typeface="docs-Calibri"/>
              </a:rPr>
              <a:t>Номер заявки: $</a:t>
            </a:r>
            <a:r>
              <a:rPr lang="ru-RU" sz="1200" dirty="0" err="1">
                <a:solidFill>
                  <a:srgbClr val="000000"/>
                </a:solidFill>
                <a:latin typeface="docs-Calibri"/>
              </a:rPr>
              <a:t>app_id</a:t>
            </a:r>
            <a:endParaRPr lang="ru-RU" sz="1200" dirty="0">
              <a:solidFill>
                <a:srgbClr val="000000"/>
              </a:solidFill>
              <a:latin typeface="docs-Calibri"/>
            </a:endParaRPr>
          </a:p>
          <a:p>
            <a:r>
              <a:rPr lang="ru-RU" sz="1200" dirty="0">
                <a:solidFill>
                  <a:srgbClr val="000000"/>
                </a:solidFill>
                <a:latin typeface="docs-Calibri"/>
              </a:rPr>
              <a:t>Олимпиада: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a:t>
            </a:r>
          </a:p>
          <a:p>
            <a:r>
              <a:rPr lang="ru-RU" sz="1200" dirty="0">
                <a:solidFill>
                  <a:srgbClr val="000000"/>
                </a:solidFill>
                <a:latin typeface="docs-Calibri"/>
              </a:rPr>
              <a:t>ФИО: $</a:t>
            </a:r>
            <a:r>
              <a:rPr lang="ru-RU" sz="1200" dirty="0" err="1">
                <a:solidFill>
                  <a:srgbClr val="000000"/>
                </a:solidFill>
                <a:latin typeface="docs-Calibri"/>
              </a:rPr>
              <a:t>lastname</a:t>
            </a:r>
            <a:r>
              <a:rPr lang="ru-RU" sz="1200" dirty="0">
                <a:solidFill>
                  <a:srgbClr val="000000"/>
                </a:solidFill>
                <a:latin typeface="docs-Calibri"/>
              </a:rPr>
              <a:t> $</a:t>
            </a:r>
            <a:r>
              <a:rPr lang="ru-RU" sz="1200" dirty="0" err="1">
                <a:solidFill>
                  <a:srgbClr val="000000"/>
                </a:solidFill>
                <a:latin typeface="docs-Calibri"/>
              </a:rPr>
              <a:t>firstname</a:t>
            </a:r>
            <a:r>
              <a:rPr lang="ru-RU" sz="1200" dirty="0">
                <a:solidFill>
                  <a:srgbClr val="000000"/>
                </a:solidFill>
                <a:latin typeface="docs-Calibri"/>
              </a:rPr>
              <a:t> $</a:t>
            </a:r>
            <a:r>
              <a:rPr lang="ru-RU" sz="1200" dirty="0" err="1">
                <a:solidFill>
                  <a:srgbClr val="000000"/>
                </a:solidFill>
                <a:latin typeface="docs-Calibri"/>
              </a:rPr>
              <a:t>middlename</a:t>
            </a:r>
            <a:endParaRPr lang="ru-RU" sz="1200" dirty="0">
              <a:solidFill>
                <a:srgbClr val="000000"/>
              </a:solidFill>
              <a:latin typeface="docs-Calibri"/>
            </a:endParaRPr>
          </a:p>
          <a:p>
            <a:r>
              <a:rPr lang="ru-RU" sz="1200" dirty="0">
                <a:solidFill>
                  <a:srgbClr val="000000"/>
                </a:solidFill>
                <a:latin typeface="docs-Calibri"/>
              </a:rPr>
              <a:t>Телефон: $</a:t>
            </a:r>
            <a:r>
              <a:rPr lang="ru-RU" sz="1200" dirty="0" err="1">
                <a:solidFill>
                  <a:srgbClr val="000000"/>
                </a:solidFill>
                <a:latin typeface="docs-Calibri"/>
              </a:rPr>
              <a:t>phone</a:t>
            </a:r>
            <a:endParaRPr lang="ru-RU" sz="1200" dirty="0">
              <a:solidFill>
                <a:srgbClr val="000000"/>
              </a:solidFill>
              <a:latin typeface="docs-Calibri"/>
            </a:endParaRPr>
          </a:p>
          <a:p>
            <a:r>
              <a:rPr lang="ru-RU" sz="1200" dirty="0">
                <a:solidFill>
                  <a:srgbClr val="000000"/>
                </a:solidFill>
                <a:latin typeface="docs-Calibri"/>
              </a:rPr>
              <a:t>E-</a:t>
            </a:r>
            <a:r>
              <a:rPr lang="ru-RU" sz="1200" dirty="0" err="1">
                <a:solidFill>
                  <a:srgbClr val="000000"/>
                </a:solidFill>
                <a:latin typeface="docs-Calibri"/>
              </a:rPr>
              <a:t>mail</a:t>
            </a:r>
            <a:r>
              <a:rPr lang="ru-RU" sz="1200" dirty="0">
                <a:solidFill>
                  <a:srgbClr val="000000"/>
                </a:solidFill>
                <a:latin typeface="docs-Calibri"/>
              </a:rPr>
              <a:t>: $</a:t>
            </a:r>
            <a:r>
              <a:rPr lang="ru-RU" sz="1200" dirty="0" err="1">
                <a:solidFill>
                  <a:srgbClr val="000000"/>
                </a:solidFill>
                <a:latin typeface="docs-Calibri"/>
              </a:rPr>
              <a:t>email</a:t>
            </a:r>
            <a:endParaRPr lang="ru-RU" sz="1200" dirty="0">
              <a:solidFill>
                <a:srgbClr val="000000"/>
              </a:solidFill>
              <a:latin typeface="docs-Calibri"/>
            </a:endParaRPr>
          </a:p>
          <a:p>
            <a:endParaRPr lang="ru-RU" sz="1200" dirty="0">
              <a:solidFill>
                <a:srgbClr val="000000"/>
              </a:solidFill>
              <a:latin typeface="docs-Calibri"/>
            </a:endParaRPr>
          </a:p>
          <a:p>
            <a:r>
              <a:rPr lang="ru-RU" sz="1200" dirty="0">
                <a:solidFill>
                  <a:srgbClr val="000000"/>
                </a:solidFill>
                <a:latin typeface="docs-Calibri"/>
              </a:rPr>
              <a:t>С уважением, </a:t>
            </a:r>
          </a:p>
          <a:p>
            <a:r>
              <a:rPr lang="ru-RU" sz="1200" dirty="0">
                <a:solidFill>
                  <a:srgbClr val="000000"/>
                </a:solidFill>
                <a:latin typeface="docs-Calibri"/>
              </a:rPr>
              <a:t>Региональный центр «Новое поколение» </a:t>
            </a:r>
          </a:p>
          <a:p>
            <a:r>
              <a:rPr lang="ru-RU" sz="1200" dirty="0">
                <a:solidFill>
                  <a:srgbClr val="000000"/>
                </a:solidFill>
                <a:latin typeface="docs-Calibri"/>
              </a:rPr>
              <a:t>Физико-математической школы Тюменской области</a:t>
            </a:r>
          </a:p>
          <a:p>
            <a:r>
              <a:rPr lang="ru-RU" sz="1200" dirty="0">
                <a:solidFill>
                  <a:srgbClr val="000000"/>
                </a:solidFill>
                <a:latin typeface="docs-Calibri"/>
              </a:rPr>
              <a:t>8 (3452) 33-45-15</a:t>
            </a:r>
          </a:p>
          <a:p>
            <a:r>
              <a:rPr lang="ru-RU" sz="1200" dirty="0">
                <a:solidFill>
                  <a:srgbClr val="000000"/>
                </a:solidFill>
                <a:latin typeface="docs-Calibri"/>
              </a:rPr>
              <a:t>np.fmschool72.ru</a:t>
            </a:r>
          </a:p>
          <a:p>
            <a:r>
              <a:rPr lang="ru-RU" sz="1200" dirty="0">
                <a:solidFill>
                  <a:srgbClr val="000000"/>
                </a:solidFill>
                <a:latin typeface="docs-Calibri"/>
              </a:rPr>
              <a:t>np@fmschool72.ru</a:t>
            </a:r>
          </a:p>
          <a:p>
            <a:endParaRPr lang="ru-RU" sz="1200" dirty="0">
              <a:solidFill>
                <a:srgbClr val="000000"/>
              </a:solidFill>
              <a:latin typeface="docs-Calibri"/>
            </a:endParaRPr>
          </a:p>
          <a:p>
            <a:r>
              <a:rPr lang="ru-RU" sz="1200" dirty="0">
                <a:solidFill>
                  <a:srgbClr val="000000"/>
                </a:solidFill>
                <a:latin typeface="docs-Calibri"/>
              </a:rPr>
              <a:t>Пожалуйста, не отвечайте на это письмо, так как оно сгенерировано автоматически платформой «</a:t>
            </a:r>
            <a:r>
              <a:rPr lang="ru-RU" sz="1200" dirty="0" err="1">
                <a:solidFill>
                  <a:srgbClr val="000000"/>
                </a:solidFill>
                <a:latin typeface="docs-Calibri"/>
              </a:rPr>
              <a:t>ФМШ.Онлайн</a:t>
            </a:r>
            <a:r>
              <a:rPr lang="ru-RU" sz="1200" dirty="0">
                <a:solidFill>
                  <a:srgbClr val="000000"/>
                </a:solidFill>
                <a:latin typeface="docs-Calibri"/>
              </a:rPr>
              <a:t>» https://online.fmschool72.ru</a:t>
            </a:r>
            <a:endParaRPr lang="ru-RU" sz="1200" dirty="0"/>
          </a:p>
        </p:txBody>
      </p:sp>
    </p:spTree>
    <p:extLst>
      <p:ext uri="{BB962C8B-B14F-4D97-AF65-F5344CB8AC3E}">
        <p14:creationId xmlns:p14="http://schemas.microsoft.com/office/powerpoint/2010/main" val="2815793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1310071" y="357338"/>
            <a:ext cx="10083616" cy="5207726"/>
          </a:xfrm>
        </p:spPr>
        <p:txBody>
          <a:bodyPr>
            <a:normAutofit/>
          </a:bodyPr>
          <a:lstStyle/>
          <a:p>
            <a:pPr>
              <a:lnSpc>
                <a:spcPct val="100000"/>
              </a:lnSpc>
              <a:spcBef>
                <a:spcPts val="0"/>
              </a:spcBef>
            </a:pPr>
            <a:r>
              <a:rPr lang="ru-RU" sz="1800" b="1" dirty="0">
                <a:solidFill>
                  <a:schemeClr val="accent1">
                    <a:lumMod val="50000"/>
                  </a:schemeClr>
                </a:solidFill>
                <a:latin typeface="Arial" panose="020B0604020202020204" pitchFamily="34" charset="0"/>
                <a:cs typeface="Arial" panose="020B0604020202020204" pitchFamily="34" charset="0"/>
              </a:rPr>
              <a:t>УВЕДОМЛЕНИЕ, КОТОРОЕ ПОЛУЧИТ УЧАСТНИК НА АДРЕС ЭЛЕКТРОННОЙ ПОЧТЫ ПО СТАТУСУ ЗАЯВКИ «Стала доступна ссылка на дистанционное тестирование»</a:t>
            </a: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endParaRPr lang="ru-RU" dirty="0">
              <a:latin typeface="Comfortaa" panose="00000500000000000000" pitchFamily="2" charset="0"/>
            </a:endParaRPr>
          </a:p>
        </p:txBody>
      </p:sp>
      <p:pic>
        <p:nvPicPr>
          <p:cNvPr id="5" name="Рисунок 4">
            <a:extLst>
              <a:ext uri="{FF2B5EF4-FFF2-40B4-BE49-F238E27FC236}">
                <a16:creationId xmlns:a16="http://schemas.microsoft.com/office/drawing/2014/main" id="{DD75038B-415F-4B10-C6D6-797D74D3C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0" y="0"/>
            <a:ext cx="1310071" cy="680484"/>
          </a:xfrm>
          <a:prstGeom prst="rect">
            <a:avLst/>
          </a:prstGeom>
        </p:spPr>
      </p:pic>
      <p:sp>
        <p:nvSpPr>
          <p:cNvPr id="6" name="TextBox 5">
            <a:extLst>
              <a:ext uri="{FF2B5EF4-FFF2-40B4-BE49-F238E27FC236}">
                <a16:creationId xmlns:a16="http://schemas.microsoft.com/office/drawing/2014/main" id="{FB21F437-AF60-1311-E451-19E2BA4DA35C}"/>
              </a:ext>
            </a:extLst>
          </p:cNvPr>
          <p:cNvSpPr txBox="1"/>
          <p:nvPr/>
        </p:nvSpPr>
        <p:spPr>
          <a:xfrm>
            <a:off x="11393686" y="618164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23</a:t>
            </a:r>
          </a:p>
        </p:txBody>
      </p:sp>
      <p:sp>
        <p:nvSpPr>
          <p:cNvPr id="9" name="Прямоугольник 8"/>
          <p:cNvSpPr/>
          <p:nvPr/>
        </p:nvSpPr>
        <p:spPr>
          <a:xfrm>
            <a:off x="655035" y="1383665"/>
            <a:ext cx="10847294" cy="5078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55035" y="1383666"/>
            <a:ext cx="10847294" cy="5078313"/>
          </a:xfrm>
          <a:prstGeom prst="rect">
            <a:avLst/>
          </a:prstGeom>
        </p:spPr>
        <p:txBody>
          <a:bodyPr wrap="square">
            <a:spAutoFit/>
          </a:bodyPr>
          <a:lstStyle/>
          <a:p>
            <a:r>
              <a:rPr lang="ru-RU" sz="1200" dirty="0">
                <a:solidFill>
                  <a:srgbClr val="000000"/>
                </a:solidFill>
                <a:latin typeface="docs-Calibri"/>
              </a:rPr>
              <a:t>В Вашей заявке $</a:t>
            </a:r>
            <a:r>
              <a:rPr lang="ru-RU" sz="1200" dirty="0" err="1">
                <a:solidFill>
                  <a:srgbClr val="000000"/>
                </a:solidFill>
                <a:latin typeface="docs-Calibri"/>
              </a:rPr>
              <a:t>sirius_programme_name</a:t>
            </a:r>
            <a:r>
              <a:rPr lang="ru-RU" sz="1200" dirty="0">
                <a:solidFill>
                  <a:srgbClr val="000000"/>
                </a:solidFill>
                <a:latin typeface="docs-Calibri"/>
              </a:rPr>
              <a:t> стала доступна ссылка для выполнения олимпиады.</a:t>
            </a:r>
          </a:p>
          <a:p>
            <a:endParaRPr lang="ru-RU" sz="1200" dirty="0">
              <a:solidFill>
                <a:srgbClr val="000000"/>
              </a:solidFill>
              <a:latin typeface="docs-Calibri"/>
            </a:endParaRPr>
          </a:p>
          <a:p>
            <a:r>
              <a:rPr lang="ru-RU" sz="1200" dirty="0">
                <a:solidFill>
                  <a:srgbClr val="000000"/>
                </a:solidFill>
                <a:latin typeface="docs-Calibri"/>
              </a:rPr>
              <a:t>Уважаемый участник! Для прослушивания аудиофайлов при выполнении олимпиады рекомендуем иметь при себе наушники.</a:t>
            </a:r>
          </a:p>
          <a:p>
            <a:endParaRPr lang="ru-RU" sz="1200" dirty="0">
              <a:solidFill>
                <a:srgbClr val="000000"/>
              </a:solidFill>
              <a:latin typeface="docs-Calibri"/>
            </a:endParaRPr>
          </a:p>
          <a:p>
            <a:r>
              <a:rPr lang="ru-RU" sz="1200" dirty="0">
                <a:solidFill>
                  <a:srgbClr val="000000"/>
                </a:solidFill>
                <a:latin typeface="docs-Calibri"/>
              </a:rPr>
              <a:t>Ссылка на олимпиаду: https://uts.sirius.online/?user_code=$external_testing_uri</a:t>
            </a:r>
          </a:p>
          <a:p>
            <a:endParaRPr lang="ru-RU" sz="1200" dirty="0">
              <a:solidFill>
                <a:srgbClr val="000000"/>
              </a:solidFill>
              <a:latin typeface="docs-Calibri"/>
            </a:endParaRPr>
          </a:p>
          <a:p>
            <a:r>
              <a:rPr lang="ru-RU" sz="1200" dirty="0">
                <a:solidFill>
                  <a:srgbClr val="000000"/>
                </a:solidFill>
                <a:latin typeface="docs-Calibri"/>
              </a:rPr>
              <a:t>Также ссылка доступна в заявке Вашего личного кабинета:  https://online.fmschool72.ru/forms?fid=$app_fid&amp;__act=send&amp;id=$app_id</a:t>
            </a:r>
          </a:p>
          <a:p>
            <a:endParaRPr lang="ru-RU" sz="1200" dirty="0">
              <a:solidFill>
                <a:srgbClr val="000000"/>
              </a:solidFill>
              <a:latin typeface="docs-Calibri"/>
            </a:endParaRPr>
          </a:p>
          <a:p>
            <a:r>
              <a:rPr lang="ru-RU" sz="1200" dirty="0">
                <a:solidFill>
                  <a:srgbClr val="000000"/>
                </a:solidFill>
                <a:latin typeface="docs-Calibri"/>
              </a:rPr>
              <a:t>Напоминаем Вам, что отсчёт времени олимпиады начнётся, как только Вы приступите к выполнению заданий.</a:t>
            </a:r>
          </a:p>
          <a:p>
            <a:endParaRPr lang="ru-RU" sz="1200" dirty="0">
              <a:solidFill>
                <a:srgbClr val="000000"/>
              </a:solidFill>
              <a:latin typeface="docs-Calibri"/>
            </a:endParaRPr>
          </a:p>
          <a:p>
            <a:r>
              <a:rPr lang="ru-RU" sz="1200" dirty="0">
                <a:solidFill>
                  <a:srgbClr val="000000"/>
                </a:solidFill>
                <a:latin typeface="docs-Calibri"/>
              </a:rPr>
              <a:t>Успехов! =)</a:t>
            </a:r>
          </a:p>
          <a:p>
            <a:endParaRPr lang="ru-RU" sz="1200" dirty="0">
              <a:solidFill>
                <a:srgbClr val="000000"/>
              </a:solidFill>
              <a:latin typeface="docs-Calibri"/>
            </a:endParaRPr>
          </a:p>
          <a:p>
            <a:r>
              <a:rPr lang="ru-RU" sz="1200" dirty="0">
                <a:solidFill>
                  <a:srgbClr val="000000"/>
                </a:solidFill>
                <a:latin typeface="docs-Calibri"/>
              </a:rPr>
              <a:t>Данные вашей заявки:</a:t>
            </a:r>
          </a:p>
          <a:p>
            <a:r>
              <a:rPr lang="ru-RU" sz="1200" dirty="0">
                <a:solidFill>
                  <a:srgbClr val="000000"/>
                </a:solidFill>
                <a:latin typeface="docs-Calibri"/>
              </a:rPr>
              <a:t>Номер заявки: $</a:t>
            </a:r>
            <a:r>
              <a:rPr lang="ru-RU" sz="1200" dirty="0" err="1">
                <a:solidFill>
                  <a:srgbClr val="000000"/>
                </a:solidFill>
                <a:latin typeface="docs-Calibri"/>
              </a:rPr>
              <a:t>app_id</a:t>
            </a:r>
            <a:endParaRPr lang="ru-RU" sz="1200" dirty="0">
              <a:solidFill>
                <a:srgbClr val="000000"/>
              </a:solidFill>
              <a:latin typeface="docs-Calibri"/>
            </a:endParaRPr>
          </a:p>
          <a:p>
            <a:r>
              <a:rPr lang="ru-RU" sz="1200" dirty="0">
                <a:solidFill>
                  <a:srgbClr val="000000"/>
                </a:solidFill>
                <a:latin typeface="docs-Calibri"/>
              </a:rPr>
              <a:t>Олимпиада: $</a:t>
            </a:r>
            <a:r>
              <a:rPr lang="ru-RU" sz="1200" dirty="0" err="1">
                <a:solidFill>
                  <a:srgbClr val="000000"/>
                </a:solidFill>
                <a:latin typeface="docs-Calibri"/>
              </a:rPr>
              <a:t>sirius_programme_name</a:t>
            </a:r>
            <a:r>
              <a:rPr lang="ru-RU" sz="1200" dirty="0">
                <a:solidFill>
                  <a:srgbClr val="000000"/>
                </a:solidFill>
                <a:latin typeface="docs-Calibri"/>
              </a:rPr>
              <a:t> ($</a:t>
            </a:r>
            <a:r>
              <a:rPr lang="ru-RU" sz="1200" dirty="0" err="1">
                <a:solidFill>
                  <a:srgbClr val="000000"/>
                </a:solidFill>
                <a:latin typeface="docs-Calibri"/>
              </a:rPr>
              <a:t>sirius_programme_startDate</a:t>
            </a:r>
            <a:r>
              <a:rPr lang="ru-RU" sz="1200" dirty="0">
                <a:solidFill>
                  <a:srgbClr val="000000"/>
                </a:solidFill>
                <a:latin typeface="docs-Calibri"/>
              </a:rPr>
              <a:t>)</a:t>
            </a:r>
          </a:p>
          <a:p>
            <a:r>
              <a:rPr lang="ru-RU" sz="1200" dirty="0">
                <a:solidFill>
                  <a:srgbClr val="000000"/>
                </a:solidFill>
                <a:latin typeface="docs-Calibri"/>
              </a:rPr>
              <a:t>ФИО: $</a:t>
            </a:r>
            <a:r>
              <a:rPr lang="ru-RU" sz="1200" dirty="0" err="1">
                <a:solidFill>
                  <a:srgbClr val="000000"/>
                </a:solidFill>
                <a:latin typeface="docs-Calibri"/>
              </a:rPr>
              <a:t>lastname</a:t>
            </a:r>
            <a:r>
              <a:rPr lang="ru-RU" sz="1200" dirty="0">
                <a:solidFill>
                  <a:srgbClr val="000000"/>
                </a:solidFill>
                <a:latin typeface="docs-Calibri"/>
              </a:rPr>
              <a:t> $</a:t>
            </a:r>
            <a:r>
              <a:rPr lang="ru-RU" sz="1200" dirty="0" err="1">
                <a:solidFill>
                  <a:srgbClr val="000000"/>
                </a:solidFill>
                <a:latin typeface="docs-Calibri"/>
              </a:rPr>
              <a:t>firstname</a:t>
            </a:r>
            <a:r>
              <a:rPr lang="ru-RU" sz="1200" dirty="0">
                <a:solidFill>
                  <a:srgbClr val="000000"/>
                </a:solidFill>
                <a:latin typeface="docs-Calibri"/>
              </a:rPr>
              <a:t> $</a:t>
            </a:r>
            <a:r>
              <a:rPr lang="ru-RU" sz="1200" dirty="0" err="1">
                <a:solidFill>
                  <a:srgbClr val="000000"/>
                </a:solidFill>
                <a:latin typeface="docs-Calibri"/>
              </a:rPr>
              <a:t>middlename</a:t>
            </a:r>
            <a:endParaRPr lang="ru-RU" sz="1200" dirty="0">
              <a:solidFill>
                <a:srgbClr val="000000"/>
              </a:solidFill>
              <a:latin typeface="docs-Calibri"/>
            </a:endParaRPr>
          </a:p>
          <a:p>
            <a:r>
              <a:rPr lang="ru-RU" sz="1200" dirty="0">
                <a:solidFill>
                  <a:srgbClr val="000000"/>
                </a:solidFill>
                <a:latin typeface="docs-Calibri"/>
              </a:rPr>
              <a:t>Телефон: $</a:t>
            </a:r>
            <a:r>
              <a:rPr lang="ru-RU" sz="1200" dirty="0" err="1">
                <a:solidFill>
                  <a:srgbClr val="000000"/>
                </a:solidFill>
                <a:latin typeface="docs-Calibri"/>
              </a:rPr>
              <a:t>phone</a:t>
            </a:r>
            <a:endParaRPr lang="ru-RU" sz="1200" dirty="0">
              <a:solidFill>
                <a:srgbClr val="000000"/>
              </a:solidFill>
              <a:latin typeface="docs-Calibri"/>
            </a:endParaRPr>
          </a:p>
          <a:p>
            <a:r>
              <a:rPr lang="ru-RU" sz="1200" dirty="0">
                <a:solidFill>
                  <a:srgbClr val="000000"/>
                </a:solidFill>
                <a:latin typeface="docs-Calibri"/>
              </a:rPr>
              <a:t>E-</a:t>
            </a:r>
            <a:r>
              <a:rPr lang="ru-RU" sz="1200" dirty="0" err="1">
                <a:solidFill>
                  <a:srgbClr val="000000"/>
                </a:solidFill>
                <a:latin typeface="docs-Calibri"/>
              </a:rPr>
              <a:t>mail</a:t>
            </a:r>
            <a:r>
              <a:rPr lang="ru-RU" sz="1200" dirty="0">
                <a:solidFill>
                  <a:srgbClr val="000000"/>
                </a:solidFill>
                <a:latin typeface="docs-Calibri"/>
              </a:rPr>
              <a:t>: $</a:t>
            </a:r>
            <a:r>
              <a:rPr lang="ru-RU" sz="1200" dirty="0" err="1">
                <a:solidFill>
                  <a:srgbClr val="000000"/>
                </a:solidFill>
                <a:latin typeface="docs-Calibri"/>
              </a:rPr>
              <a:t>email</a:t>
            </a:r>
            <a:endParaRPr lang="ru-RU" sz="1200" dirty="0">
              <a:solidFill>
                <a:srgbClr val="000000"/>
              </a:solidFill>
              <a:latin typeface="docs-Calibri"/>
            </a:endParaRPr>
          </a:p>
          <a:p>
            <a:endParaRPr lang="ru-RU" sz="1200" dirty="0">
              <a:solidFill>
                <a:srgbClr val="000000"/>
              </a:solidFill>
              <a:latin typeface="docs-Calibri"/>
            </a:endParaRPr>
          </a:p>
          <a:p>
            <a:r>
              <a:rPr lang="ru-RU" sz="1200" dirty="0">
                <a:solidFill>
                  <a:srgbClr val="000000"/>
                </a:solidFill>
                <a:latin typeface="docs-Calibri"/>
              </a:rPr>
              <a:t>С уважением, </a:t>
            </a:r>
          </a:p>
          <a:p>
            <a:r>
              <a:rPr lang="ru-RU" sz="1200" dirty="0">
                <a:solidFill>
                  <a:srgbClr val="000000"/>
                </a:solidFill>
                <a:latin typeface="docs-Calibri"/>
              </a:rPr>
              <a:t>Региональный центр «Новое поколение» </a:t>
            </a:r>
          </a:p>
          <a:p>
            <a:r>
              <a:rPr lang="ru-RU" sz="1200" dirty="0">
                <a:solidFill>
                  <a:srgbClr val="000000"/>
                </a:solidFill>
                <a:latin typeface="docs-Calibri"/>
              </a:rPr>
              <a:t>Физико-математической школы Тюменской области</a:t>
            </a:r>
          </a:p>
          <a:p>
            <a:r>
              <a:rPr lang="ru-RU" sz="1200" dirty="0">
                <a:solidFill>
                  <a:srgbClr val="000000"/>
                </a:solidFill>
                <a:latin typeface="docs-Calibri"/>
              </a:rPr>
              <a:t>8 (3452) 33-45-15</a:t>
            </a:r>
          </a:p>
          <a:p>
            <a:r>
              <a:rPr lang="ru-RU" sz="1200" dirty="0">
                <a:solidFill>
                  <a:srgbClr val="000000"/>
                </a:solidFill>
                <a:latin typeface="docs-Calibri"/>
              </a:rPr>
              <a:t>np.fmschool72.ru</a:t>
            </a:r>
          </a:p>
          <a:p>
            <a:r>
              <a:rPr lang="ru-RU" sz="1200" dirty="0">
                <a:solidFill>
                  <a:srgbClr val="000000"/>
                </a:solidFill>
                <a:latin typeface="docs-Calibri"/>
              </a:rPr>
              <a:t>np@fmschool72.ru</a:t>
            </a:r>
          </a:p>
          <a:p>
            <a:endParaRPr lang="ru-RU" sz="1200" dirty="0">
              <a:solidFill>
                <a:srgbClr val="000000"/>
              </a:solidFill>
              <a:latin typeface="docs-Calibri"/>
            </a:endParaRPr>
          </a:p>
          <a:p>
            <a:r>
              <a:rPr lang="ru-RU" sz="1200" dirty="0">
                <a:solidFill>
                  <a:srgbClr val="000000"/>
                </a:solidFill>
                <a:latin typeface="docs-Calibri"/>
              </a:rPr>
              <a:t>Пожалуйста, не отвечайте на это письмо, так как оно сгенерировано автоматически платформой «</a:t>
            </a:r>
            <a:r>
              <a:rPr lang="ru-RU" sz="1200" dirty="0" err="1">
                <a:solidFill>
                  <a:srgbClr val="000000"/>
                </a:solidFill>
                <a:latin typeface="docs-Calibri"/>
              </a:rPr>
              <a:t>ФМШ.Онлайн</a:t>
            </a:r>
            <a:r>
              <a:rPr lang="ru-RU" sz="1200" dirty="0">
                <a:solidFill>
                  <a:srgbClr val="000000"/>
                </a:solidFill>
                <a:latin typeface="docs-Calibri"/>
              </a:rPr>
              <a:t>» https://online.fmschool72.ru</a:t>
            </a:r>
            <a:endParaRPr lang="ru-RU" sz="1200" dirty="0"/>
          </a:p>
        </p:txBody>
      </p:sp>
    </p:spTree>
    <p:extLst>
      <p:ext uri="{BB962C8B-B14F-4D97-AF65-F5344CB8AC3E}">
        <p14:creationId xmlns:p14="http://schemas.microsoft.com/office/powerpoint/2010/main" val="2676504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4504" y="0"/>
            <a:ext cx="12296503" cy="6855434"/>
          </a:xfrm>
          <a:prstGeom prst="rect">
            <a:avLst/>
          </a:prstGeom>
        </p:spPr>
      </p:pic>
      <p:pic>
        <p:nvPicPr>
          <p:cNvPr id="3" name="Рисунок 2">
            <a:extLst>
              <a:ext uri="{FF2B5EF4-FFF2-40B4-BE49-F238E27FC236}">
                <a16:creationId xmlns:a16="http://schemas.microsoft.com/office/drawing/2014/main" id="{E0C88D5B-4B79-D1E4-D31F-1A4B3A4FF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830388"/>
            <a:ext cx="1154202" cy="1027612"/>
          </a:xfrm>
          <a:prstGeom prst="rect">
            <a:avLst/>
          </a:prstGeom>
        </p:spPr>
      </p:pic>
      <p:sp>
        <p:nvSpPr>
          <p:cNvPr id="8" name="TextBox 7">
            <a:extLst>
              <a:ext uri="{FF2B5EF4-FFF2-40B4-BE49-F238E27FC236}">
                <a16:creationId xmlns:a16="http://schemas.microsoft.com/office/drawing/2014/main" id="{A089FB44-21BB-FC04-3C0A-AAAF4279C1F5}"/>
              </a:ext>
            </a:extLst>
          </p:cNvPr>
          <p:cNvSpPr txBox="1"/>
          <p:nvPr/>
        </p:nvSpPr>
        <p:spPr>
          <a:xfrm>
            <a:off x="704056" y="1026328"/>
            <a:ext cx="10208021" cy="5355312"/>
          </a:xfrm>
          <a:prstGeom prst="rect">
            <a:avLst/>
          </a:prstGeom>
          <a:noFill/>
          <a:scene3d>
            <a:camera prst="orthographicFront"/>
            <a:lightRig rig="threePt" dir="t"/>
          </a:scene3d>
          <a:sp3d>
            <a:bevelT/>
          </a:sp3d>
        </p:spPr>
        <p:txBody>
          <a:bodyPr wrap="square" rtlCol="0">
            <a:spAutoFit/>
          </a:bodyPr>
          <a:lstStyle/>
          <a:p>
            <a:pPr lvl="0" algn="just">
              <a:lnSpc>
                <a:spcPct val="150000"/>
              </a:lnSpc>
            </a:pPr>
            <a:r>
              <a:rPr lang="ru-RU" b="1" dirty="0">
                <a:latin typeface="Arial" panose="020B0604020202020204" pitchFamily="34" charset="0"/>
                <a:ea typeface="Calibri" panose="020F0502020204030204" pitchFamily="34" charset="0"/>
                <a:cs typeface="Arial" panose="020B0604020202020204" pitchFamily="34" charset="0"/>
              </a:rPr>
              <a:t>За дополнительной информацией можно обращаться :</a:t>
            </a:r>
          </a:p>
          <a:p>
            <a:pPr marL="342900" lvl="0" indent="-342900" algn="just">
              <a:lnSpc>
                <a:spcPct val="150000"/>
              </a:lnSpc>
              <a:buFont typeface="Wingdings" panose="05000000000000000000" pitchFamily="2" charset="2"/>
              <a:buChar char="Ø"/>
            </a:pPr>
            <a:r>
              <a:rPr lang="ru-RU" b="1" dirty="0">
                <a:latin typeface="Arial" panose="020B0604020202020204" pitchFamily="34" charset="0"/>
                <a:ea typeface="Calibri" panose="020F0502020204030204" pitchFamily="34" charset="0"/>
                <a:cs typeface="Arial" panose="020B0604020202020204" pitchFamily="34" charset="0"/>
              </a:rPr>
              <a:t>на сайт </a:t>
            </a:r>
            <a:r>
              <a:rPr lang="en-US" b="1" dirty="0">
                <a:latin typeface="Arial" panose="020B0604020202020204" pitchFamily="34" charset="0"/>
                <a:ea typeface="Calibri" panose="020F0502020204030204" pitchFamily="34" charset="0"/>
                <a:cs typeface="Arial" panose="020B0604020202020204" pitchFamily="34" charset="0"/>
                <a:hlinkClick r:id="rId5"/>
              </a:rPr>
              <a:t>https://np.fmschool72.ru/</a:t>
            </a:r>
            <a:r>
              <a:rPr lang="ru-RU" b="1"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buFont typeface="Wingdings" panose="05000000000000000000" pitchFamily="2" charset="2"/>
              <a:buChar char="Ø"/>
            </a:pPr>
            <a:r>
              <a:rPr lang="ru-RU" b="1" dirty="0">
                <a:latin typeface="Arial" panose="020B0604020202020204" pitchFamily="34" charset="0"/>
                <a:ea typeface="Calibri" panose="020F0502020204030204" pitchFamily="34" charset="0"/>
                <a:cs typeface="Arial" panose="020B0604020202020204" pitchFamily="34" charset="0"/>
              </a:rPr>
              <a:t>по адресу электронной почты центра: </a:t>
            </a:r>
            <a:r>
              <a:rPr lang="en-US" b="1" dirty="0" err="1">
                <a:latin typeface="Arial" panose="020B0604020202020204" pitchFamily="34" charset="0"/>
                <a:ea typeface="Calibri" panose="020F0502020204030204" pitchFamily="34" charset="0"/>
                <a:cs typeface="Arial" panose="020B0604020202020204" pitchFamily="34" charset="0"/>
                <a:hlinkClick r:id="rId6"/>
              </a:rPr>
              <a:t>np@fmschool</a:t>
            </a:r>
            <a:r>
              <a:rPr lang="ru-RU" b="1" dirty="0">
                <a:latin typeface="Arial" panose="020B0604020202020204" pitchFamily="34" charset="0"/>
                <a:ea typeface="Calibri" panose="020F0502020204030204" pitchFamily="34" charset="0"/>
                <a:cs typeface="Arial" panose="020B0604020202020204" pitchFamily="34" charset="0"/>
                <a:hlinkClick r:id="rId6"/>
              </a:rPr>
              <a:t>72.</a:t>
            </a:r>
            <a:r>
              <a:rPr lang="en-US" b="1" dirty="0" err="1">
                <a:latin typeface="Arial" panose="020B0604020202020204" pitchFamily="34" charset="0"/>
                <a:ea typeface="Calibri" panose="020F0502020204030204" pitchFamily="34" charset="0"/>
                <a:cs typeface="Arial" panose="020B0604020202020204" pitchFamily="34" charset="0"/>
                <a:hlinkClick r:id="rId6"/>
              </a:rPr>
              <a:t>ru</a:t>
            </a:r>
            <a:r>
              <a:rPr lang="ru-RU" b="1"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buFont typeface="Wingdings" panose="05000000000000000000" pitchFamily="2" charset="2"/>
              <a:buChar char="Ø"/>
            </a:pPr>
            <a:r>
              <a:rPr lang="ru-RU" b="1" dirty="0">
                <a:latin typeface="Arial" panose="020B0604020202020204" pitchFamily="34" charset="0"/>
                <a:ea typeface="Calibri" panose="020F0502020204030204" pitchFamily="34" charset="0"/>
                <a:cs typeface="Arial" panose="020B0604020202020204" pitchFamily="34" charset="0"/>
              </a:rPr>
              <a:t>телефонам:</a:t>
            </a:r>
          </a:p>
          <a:p>
            <a:pPr algn="just">
              <a:lnSpc>
                <a:spcPct val="150000"/>
              </a:lnSpc>
            </a:pPr>
            <a:r>
              <a:rPr lang="ru-RU" b="1" dirty="0">
                <a:latin typeface="Arial" panose="020B0604020202020204" pitchFamily="34" charset="0"/>
                <a:ea typeface="Calibri" panose="020F0502020204030204" pitchFamily="34" charset="0"/>
                <a:cs typeface="Arial" panose="020B0604020202020204" pitchFamily="34" charset="0"/>
              </a:rPr>
              <a:t>♦   8 (3452) 33-91-72 – приёмная школы</a:t>
            </a:r>
          </a:p>
          <a:p>
            <a:pPr lvl="0" algn="just">
              <a:lnSpc>
                <a:spcPct val="150000"/>
              </a:lnSpc>
            </a:pPr>
            <a:r>
              <a:rPr lang="ru-RU" b="1" dirty="0">
                <a:latin typeface="Arial" panose="020B0604020202020204" pitchFamily="34" charset="0"/>
                <a:ea typeface="Calibri" panose="020F0502020204030204" pitchFamily="34" charset="0"/>
                <a:cs typeface="Arial" panose="020B0604020202020204" pitchFamily="34" charset="0"/>
              </a:rPr>
              <a:t>♦   8 (3452) 33-45-14, 8-922-040-95-93 – </a:t>
            </a:r>
            <a:r>
              <a:rPr lang="ru-RU" b="1" dirty="0" err="1">
                <a:latin typeface="Arial" panose="020B0604020202020204" pitchFamily="34" charset="0"/>
                <a:ea typeface="Calibri" panose="020F0502020204030204" pitchFamily="34" charset="0"/>
                <a:cs typeface="Arial" panose="020B0604020202020204" pitchFamily="34" charset="0"/>
              </a:rPr>
              <a:t>Райтер</a:t>
            </a:r>
            <a:r>
              <a:rPr lang="ru-RU" b="1" dirty="0">
                <a:latin typeface="Arial" panose="020B0604020202020204" pitchFamily="34" charset="0"/>
                <a:ea typeface="Calibri" panose="020F0502020204030204" pitchFamily="34" charset="0"/>
                <a:cs typeface="Arial" panose="020B0604020202020204" pitchFamily="34" charset="0"/>
              </a:rPr>
              <a:t> Анастасия Андреевна </a:t>
            </a:r>
          </a:p>
          <a:p>
            <a:pPr lvl="0" algn="just">
              <a:lnSpc>
                <a:spcPct val="150000"/>
              </a:lnSpc>
            </a:pPr>
            <a:r>
              <a:rPr lang="ru-RU" sz="1600" dirty="0">
                <a:latin typeface="Arial" panose="020B0604020202020204" pitchFamily="34" charset="0"/>
                <a:cs typeface="Arial" panose="020B0604020202020204" pitchFamily="34" charset="0"/>
              </a:rPr>
              <a:t>     Почта:  </a:t>
            </a:r>
            <a:r>
              <a:rPr lang="en-US" sz="1600" dirty="0">
                <a:latin typeface="Arial" panose="020B0604020202020204" pitchFamily="34" charset="0"/>
                <a:cs typeface="Arial" panose="020B0604020202020204" pitchFamily="34" charset="0"/>
                <a:hlinkClick r:id="rId7"/>
              </a:rPr>
              <a:t>araiter@fmschool72.ru</a:t>
            </a:r>
            <a:endParaRPr lang="ru-RU" sz="1600" dirty="0">
              <a:latin typeface="Arial" panose="020B0604020202020204" pitchFamily="34" charset="0"/>
              <a:cs typeface="Arial" panose="020B0604020202020204" pitchFamily="34" charset="0"/>
            </a:endParaRPr>
          </a:p>
          <a:p>
            <a:pPr lvl="0" algn="just">
              <a:lnSpc>
                <a:spcPct val="150000"/>
              </a:lnSpc>
            </a:pPr>
            <a:r>
              <a:rPr lang="ru-RU" sz="1600" b="1"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8 (3452) 33-45-14, 8-963-058-94-74 – Попова Юлия </a:t>
            </a:r>
            <a:r>
              <a:rPr lang="ru-RU" b="1" dirty="0" err="1">
                <a:latin typeface="Arial" panose="020B0604020202020204" pitchFamily="34" charset="0"/>
                <a:ea typeface="Calibri" panose="020F0502020204030204" pitchFamily="34" charset="0"/>
                <a:cs typeface="Arial" panose="020B0604020202020204" pitchFamily="34" charset="0"/>
              </a:rPr>
              <a:t>Ленуровна</a:t>
            </a:r>
            <a:endParaRPr lang="ru-RU" b="1"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ru-RU" dirty="0">
                <a:latin typeface="Arial" panose="020B0604020202020204" pitchFamily="34" charset="0"/>
                <a:cs typeface="Arial" panose="020B0604020202020204" pitchFamily="34" charset="0"/>
              </a:rPr>
              <a:t>     Почта:  </a:t>
            </a:r>
            <a:r>
              <a:rPr lang="en-US" u="sng" dirty="0">
                <a:solidFill>
                  <a:srgbClr val="4472C4"/>
                </a:solidFill>
                <a:latin typeface="Arial" panose="020B0604020202020204" pitchFamily="34" charset="0"/>
                <a:cs typeface="Arial" panose="020B0604020202020204" pitchFamily="34" charset="0"/>
              </a:rPr>
              <a:t>ypopova</a:t>
            </a:r>
            <a:r>
              <a:rPr lang="en-US" u="sng" dirty="0">
                <a:solidFill>
                  <a:srgbClr val="4472C4"/>
                </a:solidFill>
                <a:latin typeface="Arial" panose="020B0604020202020204" pitchFamily="34" charset="0"/>
                <a:cs typeface="Arial" panose="020B0604020202020204" pitchFamily="34" charset="0"/>
                <a:hlinkClick r:id="rId7"/>
              </a:rPr>
              <a:t>@fmschool72.ru</a:t>
            </a:r>
            <a:endParaRPr lang="ru-RU" u="sng" dirty="0">
              <a:solidFill>
                <a:srgbClr val="4472C4"/>
              </a:solidFill>
              <a:latin typeface="Arial" panose="020B0604020202020204" pitchFamily="34" charset="0"/>
              <a:cs typeface="Arial" panose="020B0604020202020204" pitchFamily="34" charset="0"/>
            </a:endParaRPr>
          </a:p>
          <a:p>
            <a:pPr algn="just">
              <a:lnSpc>
                <a:spcPct val="150000"/>
              </a:lnSpc>
            </a:pPr>
            <a:r>
              <a:rPr lang="ru-RU"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8 (3452</a:t>
            </a:r>
            <a:r>
              <a:rPr lang="ru-RU" b="1">
                <a:latin typeface="Arial" panose="020B0604020202020204" pitchFamily="34" charset="0"/>
                <a:ea typeface="Calibri" panose="020F0502020204030204" pitchFamily="34" charset="0"/>
                <a:cs typeface="Arial" panose="020B0604020202020204" pitchFamily="34" charset="0"/>
              </a:rPr>
              <a:t>) 33-07-69 – </a:t>
            </a:r>
            <a:r>
              <a:rPr lang="ru-RU" b="1" dirty="0">
                <a:latin typeface="Arial" panose="020B0604020202020204" pitchFamily="34" charset="0"/>
                <a:ea typeface="Calibri" panose="020F0502020204030204" pitchFamily="34" charset="0"/>
                <a:cs typeface="Arial" panose="020B0604020202020204" pitchFamily="34" charset="0"/>
              </a:rPr>
              <a:t>Чеботарь Людмила Григорьевна</a:t>
            </a:r>
          </a:p>
          <a:p>
            <a:pPr lvl="0" algn="just">
              <a:lnSpc>
                <a:spcPct val="150000"/>
              </a:lnSpc>
            </a:pPr>
            <a:r>
              <a:rPr lang="ru-RU" sz="1600" dirty="0">
                <a:latin typeface="Arial" panose="020B0604020202020204" pitchFamily="34" charset="0"/>
                <a:cs typeface="Arial" panose="020B0604020202020204" pitchFamily="34" charset="0"/>
              </a:rPr>
              <a:t>     почта: </a:t>
            </a:r>
            <a:r>
              <a:rPr lang="en-US" sz="1600" dirty="0">
                <a:latin typeface="Arial" panose="020B0604020202020204" pitchFamily="34" charset="0"/>
                <a:cs typeface="Arial" panose="020B0604020202020204" pitchFamily="34" charset="0"/>
                <a:hlinkClick r:id="rId8"/>
              </a:rPr>
              <a:t>lchebotar@fmschool72.ru</a:t>
            </a:r>
            <a:endParaRPr lang="ru-RU" sz="1600" dirty="0">
              <a:latin typeface="Arial" panose="020B0604020202020204" pitchFamily="34" charset="0"/>
              <a:cs typeface="Arial" panose="020B0604020202020204" pitchFamily="34" charset="0"/>
            </a:endParaRPr>
          </a:p>
          <a:p>
            <a:pPr lvl="0" algn="just">
              <a:lnSpc>
                <a:spcPct val="150000"/>
              </a:lnSpc>
            </a:pPr>
            <a:r>
              <a:rPr lang="ru-RU"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8 (3452) 33-45-15 – Королёв Данил Александрович</a:t>
            </a:r>
          </a:p>
          <a:p>
            <a:pPr lvl="0" algn="just">
              <a:lnSpc>
                <a:spcPct val="150000"/>
              </a:lnSpc>
            </a:pP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почта: </a:t>
            </a:r>
            <a:r>
              <a:rPr lang="en-US" sz="1600" dirty="0">
                <a:latin typeface="Arial" panose="020B0604020202020204" pitchFamily="34" charset="0"/>
                <a:cs typeface="Arial" panose="020B0604020202020204" pitchFamily="34" charset="0"/>
                <a:hlinkClick r:id="rId9"/>
              </a:rPr>
              <a:t>dkorolev@fmschool72.ru</a:t>
            </a:r>
            <a:r>
              <a:rPr lang="ru-RU" sz="1600" dirty="0">
                <a:latin typeface="Arial" panose="020B0604020202020204" pitchFamily="34" charset="0"/>
                <a:cs typeface="Arial" panose="020B0604020202020204" pitchFamily="34" charset="0"/>
              </a:rPr>
              <a:t> </a:t>
            </a:r>
            <a:r>
              <a:rPr lang="ru-RU" sz="1600" b="1" dirty="0">
                <a:latin typeface="Arial" panose="020B0604020202020204" pitchFamily="34" charset="0"/>
                <a:ea typeface="Calibri" panose="020F0502020204030204" pitchFamily="34" charset="0"/>
                <a:cs typeface="Arial" panose="020B0604020202020204" pitchFamily="34" charset="0"/>
              </a:rPr>
              <a:t> </a:t>
            </a:r>
            <a:endParaRPr lang="ru-RU" sz="14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E928886F-CE01-5D98-73F6-E6186B0C3C11}"/>
              </a:ext>
            </a:extLst>
          </p:cNvPr>
          <p:cNvPicPr>
            <a:picLocks noChangeAspect="1"/>
          </p:cNvPicPr>
          <p:nvPr/>
        </p:nvPicPr>
        <p:blipFill rotWithShape="1">
          <a:blip r:embed="rId10"/>
          <a:srcRect r="42802" b="70290"/>
          <a:stretch/>
        </p:blipFill>
        <p:spPr>
          <a:xfrm>
            <a:off x="-104502" y="1"/>
            <a:ext cx="1617116" cy="839972"/>
          </a:xfrm>
          <a:prstGeom prst="rect">
            <a:avLst/>
          </a:prstGeom>
          <a:solidFill>
            <a:srgbClr val="214196"/>
          </a:solidFill>
          <a:ln>
            <a:solidFill>
              <a:schemeClr val="accent1">
                <a:lumMod val="60000"/>
                <a:lumOff val="40000"/>
              </a:schemeClr>
            </a:solidFill>
          </a:ln>
        </p:spPr>
      </p:pic>
      <p:pic>
        <p:nvPicPr>
          <p:cNvPr id="2" name="Рисунок 1">
            <a:extLst>
              <a:ext uri="{FF2B5EF4-FFF2-40B4-BE49-F238E27FC236}">
                <a16:creationId xmlns:a16="http://schemas.microsoft.com/office/drawing/2014/main" id="{AA1AD650-1878-292F-B2E6-E088D7BE94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38040" y="0"/>
            <a:ext cx="953959" cy="1026328"/>
          </a:xfrm>
          <a:prstGeom prst="rect">
            <a:avLst/>
          </a:prstGeom>
        </p:spPr>
      </p:pic>
      <p:pic>
        <p:nvPicPr>
          <p:cNvPr id="4" name="Рисунок 3">
            <a:extLst>
              <a:ext uri="{FF2B5EF4-FFF2-40B4-BE49-F238E27FC236}">
                <a16:creationId xmlns:a16="http://schemas.microsoft.com/office/drawing/2014/main" id="{C4ACA191-5BD5-8116-BEB1-86F69B2BBF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5" name="TextBox 4">
            <a:extLst>
              <a:ext uri="{FF2B5EF4-FFF2-40B4-BE49-F238E27FC236}">
                <a16:creationId xmlns:a16="http://schemas.microsoft.com/office/drawing/2014/main" id="{B75F0579-2C7F-1DF3-1C3E-BA5A2954334A}"/>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180756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1" y="679268"/>
            <a:ext cx="12192000" cy="6085490"/>
          </a:xfrm>
        </p:spPr>
        <p:txBody>
          <a:bodyPr>
            <a:normAutofit/>
          </a:bodyPr>
          <a:lstStyle/>
          <a:p>
            <a:r>
              <a:rPr lang="ru-RU" sz="4000" b="1" dirty="0">
                <a:solidFill>
                  <a:schemeClr val="accent1"/>
                </a:solidFill>
                <a:latin typeface="Arial" panose="020B0604020202020204" pitchFamily="34" charset="0"/>
                <a:cs typeface="Arial" panose="020B0604020202020204" pitchFamily="34" charset="0"/>
              </a:rPr>
              <a:t>ВсОШ состоит из 4-х этапов:</a:t>
            </a:r>
          </a:p>
          <a:p>
            <a:pPr marL="2151063" indent="-450850" algn="just"/>
            <a:r>
              <a:rPr lang="ru-RU" sz="3900" dirty="0">
                <a:solidFill>
                  <a:schemeClr val="accent1"/>
                </a:solidFill>
                <a:latin typeface="Arial" panose="020B0604020202020204" pitchFamily="34" charset="0"/>
                <a:cs typeface="Arial" panose="020B0604020202020204" pitchFamily="34" charset="0"/>
              </a:rPr>
              <a:t>- школьный: сентябрь-октябрь</a:t>
            </a:r>
          </a:p>
          <a:p>
            <a:pPr marL="2151063" indent="-450850" algn="just">
              <a:buFontTx/>
              <a:buChar char="-"/>
            </a:pPr>
            <a:r>
              <a:rPr lang="ru-RU" sz="3900" dirty="0">
                <a:solidFill>
                  <a:schemeClr val="accent1"/>
                </a:solidFill>
                <a:latin typeface="Arial" panose="020B0604020202020204" pitchFamily="34" charset="0"/>
                <a:cs typeface="Arial" panose="020B0604020202020204" pitchFamily="34" charset="0"/>
              </a:rPr>
              <a:t>муниципальный: ноябрь-декабрь</a:t>
            </a:r>
          </a:p>
          <a:p>
            <a:pPr marL="2151063" indent="-450850" algn="just">
              <a:buFontTx/>
              <a:buChar char="-"/>
            </a:pPr>
            <a:r>
              <a:rPr lang="ru-RU" sz="3900" dirty="0">
                <a:solidFill>
                  <a:schemeClr val="accent1"/>
                </a:solidFill>
                <a:latin typeface="Arial" panose="020B0604020202020204" pitchFamily="34" charset="0"/>
                <a:cs typeface="Arial" panose="020B0604020202020204" pitchFamily="34" charset="0"/>
              </a:rPr>
              <a:t>региональный: январь-февраль</a:t>
            </a:r>
          </a:p>
          <a:p>
            <a:pPr marL="2151063" indent="-450850" algn="just">
              <a:buFontTx/>
              <a:buChar char="-"/>
            </a:pPr>
            <a:r>
              <a:rPr lang="ru-RU" sz="3900" dirty="0">
                <a:solidFill>
                  <a:schemeClr val="accent1"/>
                </a:solidFill>
                <a:latin typeface="Arial" panose="020B0604020202020204" pitchFamily="34" charset="0"/>
                <a:cs typeface="Arial" panose="020B0604020202020204" pitchFamily="34" charset="0"/>
              </a:rPr>
              <a:t>заключительный: март-апрель</a:t>
            </a:r>
          </a:p>
          <a:p>
            <a:pPr>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Внимание! </a:t>
            </a:r>
          </a:p>
          <a:p>
            <a:pPr>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Для участия во ВсОШ необходимо ВСЕМ подать заявку на платформе</a:t>
            </a:r>
          </a:p>
          <a:p>
            <a:pPr>
              <a:lnSpc>
                <a:spcPct val="100000"/>
              </a:lnSpc>
              <a:spcBef>
                <a:spcPts val="0"/>
              </a:spcBef>
            </a:pPr>
            <a:endParaRPr lang="ru-RU" sz="1000" dirty="0">
              <a:solidFill>
                <a:srgbClr val="FF0000"/>
              </a:solidFill>
              <a:latin typeface="Arial" panose="020B0604020202020204" pitchFamily="34" charset="0"/>
              <a:cs typeface="Arial" panose="020B0604020202020204" pitchFamily="34" charset="0"/>
            </a:endParaRPr>
          </a:p>
          <a:p>
            <a:pPr>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 </a:t>
            </a:r>
            <a:r>
              <a:rPr lang="en-US" sz="4800" dirty="0">
                <a:latin typeface="Arial" panose="020B0604020202020204" pitchFamily="34" charset="0"/>
                <a:ea typeface="Times New Roman" panose="02020603050405020304" pitchFamily="18" charset="0"/>
                <a:cs typeface="Arial" panose="020B0604020202020204" pitchFamily="34" charset="0"/>
                <a:hlinkClick r:id="rId4"/>
              </a:rPr>
              <a:t>https://np.fmschool72.ru</a:t>
            </a:r>
            <a:r>
              <a:rPr lang="ru-RU" sz="4800" dirty="0">
                <a:latin typeface="Arial" panose="020B0604020202020204" pitchFamily="34" charset="0"/>
                <a:ea typeface="Times New Roman" panose="02020603050405020304" pitchFamily="18" charset="0"/>
                <a:cs typeface="Arial" panose="020B0604020202020204" pitchFamily="34" charset="0"/>
              </a:rPr>
              <a:t> </a:t>
            </a:r>
            <a:endParaRPr lang="ru-RU" sz="4800" dirty="0">
              <a:solidFill>
                <a:schemeClr val="accent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0"/>
            <a:ext cx="1978360" cy="1027611"/>
          </a:xfrm>
          <a:prstGeom prst="rect">
            <a:avLst/>
          </a:prstGeom>
        </p:spPr>
      </p:pic>
      <p:pic>
        <p:nvPicPr>
          <p:cNvPr id="2" name="Рисунок 1">
            <a:extLst>
              <a:ext uri="{FF2B5EF4-FFF2-40B4-BE49-F238E27FC236}">
                <a16:creationId xmlns:a16="http://schemas.microsoft.com/office/drawing/2014/main" id="{A94CC3A3-3037-7EE5-379E-52DC5F0A6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pic>
        <p:nvPicPr>
          <p:cNvPr id="6" name="Рисунок 5">
            <a:extLst>
              <a:ext uri="{FF2B5EF4-FFF2-40B4-BE49-F238E27FC236}">
                <a16:creationId xmlns:a16="http://schemas.microsoft.com/office/drawing/2014/main" id="{AFEBD43B-3B28-8D6F-0067-D548008DF8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7" name="Рисунок 6">
            <a:extLst>
              <a:ext uri="{FF2B5EF4-FFF2-40B4-BE49-F238E27FC236}">
                <a16:creationId xmlns:a16="http://schemas.microsoft.com/office/drawing/2014/main" id="{E1163B0B-761A-884D-22DC-21F2B9C8F6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8" name="TextBox 7">
            <a:extLst>
              <a:ext uri="{FF2B5EF4-FFF2-40B4-BE49-F238E27FC236}">
                <a16:creationId xmlns:a16="http://schemas.microsoft.com/office/drawing/2014/main" id="{BD6A2CE6-3C41-DDDD-19F1-9D294AB5B667}"/>
              </a:ext>
            </a:extLst>
          </p:cNvPr>
          <p:cNvSpPr txBox="1"/>
          <p:nvPr/>
        </p:nvSpPr>
        <p:spPr>
          <a:xfrm>
            <a:off x="11538397" y="647386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14300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6085490"/>
          </a:xfrm>
        </p:spPr>
        <p:txBody>
          <a:bodyPr>
            <a:normAutofit/>
          </a:bodyPr>
          <a:lstStyle/>
          <a:p>
            <a:pPr>
              <a:lnSpc>
                <a:spcPct val="100000"/>
              </a:lnSpc>
              <a:spcBef>
                <a:spcPts val="0"/>
              </a:spcBef>
            </a:pPr>
            <a:r>
              <a:rPr lang="ru-RU" sz="2000" b="1" dirty="0">
                <a:solidFill>
                  <a:schemeClr val="accent1">
                    <a:lumMod val="50000"/>
                  </a:schemeClr>
                </a:solidFill>
                <a:latin typeface="Arial" panose="020B0604020202020204" pitchFamily="34" charset="0"/>
                <a:cs typeface="Arial" panose="020B0604020202020204" pitchFamily="34" charset="0"/>
              </a:rPr>
              <a:t>Единый график</a:t>
            </a:r>
          </a:p>
          <a:p>
            <a:pPr>
              <a:lnSpc>
                <a:spcPct val="100000"/>
              </a:lnSpc>
              <a:spcBef>
                <a:spcPts val="0"/>
              </a:spcBef>
            </a:pPr>
            <a:r>
              <a:rPr lang="ru-RU" sz="2000" b="1" dirty="0">
                <a:solidFill>
                  <a:schemeClr val="accent1">
                    <a:lumMod val="50000"/>
                  </a:schemeClr>
                </a:solidFill>
                <a:latin typeface="Arial" panose="020B0604020202020204" pitchFamily="34" charset="0"/>
                <a:cs typeface="Arial" panose="020B0604020202020204" pitchFamily="34" charset="0"/>
              </a:rPr>
              <a:t>проведения </a:t>
            </a:r>
            <a:r>
              <a:rPr lang="ru-RU" sz="2000" b="1" dirty="0">
                <a:solidFill>
                  <a:srgbClr val="0070C0"/>
                </a:solidFill>
                <a:latin typeface="Arial" panose="020B0604020202020204" pitchFamily="34" charset="0"/>
                <a:cs typeface="Arial" panose="020B0604020202020204" pitchFamily="34" charset="0"/>
              </a:rPr>
              <a:t>ШКОЛЬНОГО</a:t>
            </a:r>
            <a:r>
              <a:rPr lang="ru-RU" sz="2000" b="1" dirty="0">
                <a:solidFill>
                  <a:schemeClr val="accent1">
                    <a:lumMod val="50000"/>
                  </a:schemeClr>
                </a:solidFill>
                <a:latin typeface="Arial" panose="020B0604020202020204" pitchFamily="34" charset="0"/>
                <a:cs typeface="Arial" panose="020B0604020202020204" pitchFamily="34" charset="0"/>
              </a:rPr>
              <a:t> этапа ВсОШ в 2023–2024 учебном году</a:t>
            </a:r>
          </a:p>
          <a:p>
            <a:pPr>
              <a:lnSpc>
                <a:spcPct val="100000"/>
              </a:lnSpc>
              <a:spcBef>
                <a:spcPts val="0"/>
              </a:spcBef>
            </a:pPr>
            <a:endParaRPr lang="ru-RU" sz="1800" b="1" dirty="0">
              <a:solidFill>
                <a:schemeClr val="accent1">
                  <a:lumMod val="50000"/>
                </a:schemeClr>
              </a:solidFill>
              <a:latin typeface="Arial" panose="020B0604020202020204" pitchFamily="34" charset="0"/>
              <a:cs typeface="Arial" panose="020B0604020202020204" pitchFamily="34" charset="0"/>
            </a:endParaRPr>
          </a:p>
          <a:p>
            <a:pPr>
              <a:lnSpc>
                <a:spcPct val="100000"/>
              </a:lnSpc>
              <a:spcBef>
                <a:spcPts val="0"/>
              </a:spcBef>
            </a:pPr>
            <a:r>
              <a:rPr lang="ru-RU" sz="1800" b="1" dirty="0">
                <a:latin typeface="Arial" panose="020B0604020202020204" pitchFamily="34" charset="0"/>
                <a:cs typeface="Arial" panose="020B0604020202020204" pitchFamily="34" charset="0"/>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2916033440"/>
              </p:ext>
            </p:extLst>
          </p:nvPr>
        </p:nvGraphicFramePr>
        <p:xfrm>
          <a:off x="427372" y="856748"/>
          <a:ext cx="11111025" cy="5391215"/>
        </p:xfrm>
        <a:graphic>
          <a:graphicData uri="http://schemas.openxmlformats.org/drawingml/2006/table">
            <a:tbl>
              <a:tblPr firstRow="1" firstCol="1" bandRow="1">
                <a:tableStyleId>{5C22544A-7EE6-4342-B048-85BDC9FD1C3A}</a:tableStyleId>
              </a:tblPr>
              <a:tblGrid>
                <a:gridCol w="833324">
                  <a:extLst>
                    <a:ext uri="{9D8B030D-6E8A-4147-A177-3AD203B41FA5}">
                      <a16:colId xmlns:a16="http://schemas.microsoft.com/office/drawing/2014/main" val="1299370217"/>
                    </a:ext>
                  </a:extLst>
                </a:gridCol>
                <a:gridCol w="2759114">
                  <a:extLst>
                    <a:ext uri="{9D8B030D-6E8A-4147-A177-3AD203B41FA5}">
                      <a16:colId xmlns:a16="http://schemas.microsoft.com/office/drawing/2014/main" val="2195945461"/>
                    </a:ext>
                  </a:extLst>
                </a:gridCol>
                <a:gridCol w="2197237">
                  <a:extLst>
                    <a:ext uri="{9D8B030D-6E8A-4147-A177-3AD203B41FA5}">
                      <a16:colId xmlns:a16="http://schemas.microsoft.com/office/drawing/2014/main" val="3802968369"/>
                    </a:ext>
                  </a:extLst>
                </a:gridCol>
                <a:gridCol w="2660675">
                  <a:extLst>
                    <a:ext uri="{9D8B030D-6E8A-4147-A177-3AD203B41FA5}">
                      <a16:colId xmlns:a16="http://schemas.microsoft.com/office/drawing/2014/main" val="4240675335"/>
                    </a:ext>
                  </a:extLst>
                </a:gridCol>
                <a:gridCol w="2660675">
                  <a:extLst>
                    <a:ext uri="{9D8B030D-6E8A-4147-A177-3AD203B41FA5}">
                      <a16:colId xmlns:a16="http://schemas.microsoft.com/office/drawing/2014/main" val="3208930719"/>
                    </a:ext>
                  </a:extLst>
                </a:gridCol>
              </a:tblGrid>
              <a:tr h="223585">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a:t>
                      </a: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Дата</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Предмет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Классы</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Формат</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586372301"/>
                  </a:ext>
                </a:extLst>
              </a:tr>
              <a:tr h="285891">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1</a:t>
                      </a:r>
                      <a:r>
                        <a:rPr lang="ru-RU"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12 сентября</a:t>
                      </a:r>
                    </a:p>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(вторник)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Экономика</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a:t>
                      </a:r>
                      <a:r>
                        <a:rPr lang="ru-RU" sz="1400" baseline="0" dirty="0">
                          <a:solidFill>
                            <a:schemeClr val="accent1">
                              <a:lumMod val="50000"/>
                            </a:schemeClr>
                          </a:solidFill>
                          <a:effectLst/>
                          <a:latin typeface="Arial" panose="020B0604020202020204" pitchFamily="34" charset="0"/>
                          <a:cs typeface="Arial" panose="020B0604020202020204" pitchFamily="34" charset="0"/>
                        </a:rPr>
                        <a:t> 8, 9, 10, </a:t>
                      </a:r>
                      <a:r>
                        <a:rPr lang="ru-RU" sz="1400" dirty="0">
                          <a:solidFill>
                            <a:schemeClr val="accent1">
                              <a:lumMod val="50000"/>
                            </a:schemeClr>
                          </a:solidFill>
                          <a:effectLst/>
                          <a:latin typeface="Arial" panose="020B0604020202020204" pitchFamily="34" charset="0"/>
                          <a:cs typeface="Arial" panose="020B0604020202020204" pitchFamily="34" charset="0"/>
                        </a:rPr>
                        <a:t>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566567578"/>
                  </a:ext>
                </a:extLst>
              </a:tr>
              <a:tr h="447169">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1</a:t>
                      </a:r>
                      <a:r>
                        <a:rPr lang="ru-RU" sz="1400" dirty="0">
                          <a:solidFill>
                            <a:schemeClr val="accent1">
                              <a:lumMod val="50000"/>
                            </a:schemeClr>
                          </a:solidFill>
                          <a:effectLst/>
                          <a:latin typeface="Arial" panose="020B0604020202020204" pitchFamily="34" charset="0"/>
                          <a:cs typeface="Arial" panose="020B0604020202020204" pitchFamily="34" charset="0"/>
                        </a:rPr>
                        <a:t>3</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Экология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9-11</a:t>
                      </a:r>
                    </a:p>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5-8 пишут за 9</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238810481"/>
                  </a:ext>
                </a:extLst>
              </a:tr>
              <a:tr h="447169">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1</a:t>
                      </a:r>
                      <a:r>
                        <a:rPr lang="ru-RU" sz="1400" dirty="0">
                          <a:solidFill>
                            <a:schemeClr val="accent1">
                              <a:lumMod val="50000"/>
                            </a:schemeClr>
                          </a:solidFill>
                          <a:effectLst/>
                          <a:latin typeface="Arial" panose="020B0604020202020204" pitchFamily="34" charset="0"/>
                          <a:cs typeface="Arial" panose="020B0604020202020204" pitchFamily="34" charset="0"/>
                        </a:rPr>
                        <a:t>4</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ru-RU" sz="1400" dirty="0">
                          <a:solidFill>
                            <a:schemeClr val="accent1">
                              <a:lumMod val="50000"/>
                            </a:schemeClr>
                          </a:solidFill>
                          <a:effectLst/>
                          <a:latin typeface="Arial" panose="020B060402020202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Английский 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160286051"/>
                  </a:ext>
                </a:extLst>
              </a:tr>
              <a:tr h="447169">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4.</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15 сентября</a:t>
                      </a: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(пятница)</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(теория)</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(девушки/юноши)</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367869887"/>
                  </a:ext>
                </a:extLst>
              </a:tr>
              <a:tr h="447169">
                <a:tc>
                  <a:txBody>
                    <a:bodyPr/>
                    <a:lstStyle/>
                    <a:p>
                      <a:pPr algn="ctr">
                        <a:lnSpc>
                          <a:spcPct val="107000"/>
                        </a:lnSpc>
                        <a:spcAft>
                          <a:spcPts val="0"/>
                        </a:spcAft>
                      </a:pPr>
                      <a:r>
                        <a:rPr lang="ru-RU" sz="1400" dirty="0">
                          <a:effectLst/>
                          <a:latin typeface="Arial" panose="020B0604020202020204" pitchFamily="34" charset="0"/>
                          <a:ea typeface="Calibri" panose="020F0502020204030204" pitchFamily="34" charset="0"/>
                          <a:cs typeface="Arial" panose="020B0604020202020204" pitchFamily="34" charset="0"/>
                        </a:rPr>
                        <a:t>5.</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16 сентября</a:t>
                      </a: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(суббота)</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Физическая культура (практика)</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(девушки/юноши)</a:t>
                      </a: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400" dirty="0" err="1">
                          <a:solidFill>
                            <a:schemeClr val="accent1">
                              <a:lumMod val="50000"/>
                            </a:schemeClr>
                          </a:solidFill>
                          <a:effectLst/>
                          <a:latin typeface="Arial" panose="020B0604020202020204" pitchFamily="34" charset="0"/>
                          <a:cs typeface="Arial" panose="020B0604020202020204" pitchFamily="34" charset="0"/>
                        </a:rPr>
                        <a:t>VipNet</a:t>
                      </a:r>
                      <a:r>
                        <a:rPr lang="ru-RU" sz="1400" dirty="0">
                          <a:solidFill>
                            <a:schemeClr val="accent1">
                              <a:lumMod val="50000"/>
                            </a:schemeClr>
                          </a:solidFill>
                          <a:effectLst/>
                          <a:latin typeface="Arial" panose="020B0604020202020204" pitchFamily="34" charset="0"/>
                          <a:cs typeface="Arial" panose="020B0604020202020204" pitchFamily="34" charset="0"/>
                        </a:rPr>
                        <a:t> Деловая почта (защищенный канал связи)</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569672821"/>
                  </a:ext>
                </a:extLst>
              </a:tr>
              <a:tr h="144204">
                <a:tc rowSpan="3">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6</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rowSpan="3">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1</a:t>
                      </a:r>
                      <a:r>
                        <a:rPr lang="ru-RU" sz="1400" dirty="0">
                          <a:solidFill>
                            <a:schemeClr val="accent1">
                              <a:lumMod val="50000"/>
                            </a:schemeClr>
                          </a:solidFill>
                          <a:effectLst/>
                          <a:latin typeface="Arial" panose="020B0604020202020204" pitchFamily="34" charset="0"/>
                          <a:cs typeface="Arial" panose="020B0604020202020204" pitchFamily="34" charset="0"/>
                        </a:rPr>
                        <a:t>8</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понедельник</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Испанский</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334591895"/>
                  </a:ext>
                </a:extLst>
              </a:tr>
              <a:tr h="27969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Итальянский</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5-7, 8-9, 10-11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575496723"/>
                  </a:ext>
                </a:extLst>
              </a:tr>
              <a:tr h="161364">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Китайский</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914886926"/>
                  </a:ext>
                </a:extLst>
              </a:tr>
              <a:tr h="447169">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7</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19</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История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677347758"/>
                  </a:ext>
                </a:extLst>
              </a:tr>
              <a:tr h="447169">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8</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2</a:t>
                      </a:r>
                      <a:r>
                        <a:rPr lang="ru-RU" sz="1400" dirty="0">
                          <a:solidFill>
                            <a:schemeClr val="accent1">
                              <a:lumMod val="50000"/>
                            </a:schemeClr>
                          </a:solidFill>
                          <a:effectLst/>
                          <a:latin typeface="Arial" panose="020B0604020202020204" pitchFamily="34" charset="0"/>
                          <a:cs typeface="Arial" panose="020B0604020202020204" pitchFamily="34" charset="0"/>
                        </a:rPr>
                        <a:t>0</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среда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Французский</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400" dirty="0">
                        <a:solidFill>
                          <a:schemeClr val="accent1">
                            <a:lumMod val="50000"/>
                          </a:schemeClr>
                        </a:solidFill>
                        <a:effectLst/>
                        <a:latin typeface="Arial" panose="020B060402020202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5-6, 7-8, 9-11</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a:solidFill>
                            <a:schemeClr val="accent1">
                              <a:lumMod val="50000"/>
                            </a:schemeClr>
                          </a:solidFill>
                          <a:effectLst/>
                          <a:latin typeface="Arial" panose="020B0604020202020204" pitchFamily="34" charset="0"/>
                          <a:cs typeface="Arial" panose="020B0604020202020204" pitchFamily="34" charset="0"/>
                        </a:rPr>
                        <a:t>платформа «Сириус.Курсы»</a:t>
                      </a:r>
                      <a:endParaRPr lang="ru-RU" sz="140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765664568"/>
                  </a:ext>
                </a:extLst>
              </a:tr>
              <a:tr h="447169">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9</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2</a:t>
                      </a:r>
                      <a:r>
                        <a:rPr lang="ru-RU" sz="1400" dirty="0">
                          <a:solidFill>
                            <a:schemeClr val="accent1">
                              <a:lumMod val="50000"/>
                            </a:schemeClr>
                          </a:solidFill>
                          <a:effectLst/>
                          <a:latin typeface="Arial" panose="020B0604020202020204" pitchFamily="34" charset="0"/>
                          <a:cs typeface="Arial" panose="020B0604020202020204" pitchFamily="34" charset="0"/>
                        </a:rPr>
                        <a:t>1</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четверг</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Право</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9,10,11</a:t>
                      </a:r>
                    </a:p>
                    <a:p>
                      <a:pPr algn="ctr">
                        <a:lnSpc>
                          <a:spcPct val="107000"/>
                        </a:lnSpc>
                        <a:spcAft>
                          <a:spcPts val="0"/>
                        </a:spcAft>
                      </a:pPr>
                      <a:r>
                        <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5-8 пишут за 9</a:t>
                      </a: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969884050"/>
                  </a:ext>
                </a:extLst>
              </a:tr>
              <a:tr h="447169">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10</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2</a:t>
                      </a:r>
                      <a:r>
                        <a:rPr lang="ru-RU" sz="1400" dirty="0">
                          <a:solidFill>
                            <a:schemeClr val="accent1">
                              <a:lumMod val="50000"/>
                            </a:schemeClr>
                          </a:solidFill>
                          <a:effectLst/>
                          <a:latin typeface="Arial" panose="020B0604020202020204" pitchFamily="34" charset="0"/>
                          <a:cs typeface="Arial" panose="020B0604020202020204" pitchFamily="34" charset="0"/>
                        </a:rPr>
                        <a:t>2</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пятница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теория</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5-6, 7-8, 9, </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10-11</a:t>
                      </a:r>
                      <a:r>
                        <a:rPr lang="ru-RU" sz="1400" dirty="0">
                          <a:solidFill>
                            <a:schemeClr val="accent1">
                              <a:lumMod val="50000"/>
                            </a:schemeClr>
                          </a:solidFill>
                          <a:effectLst/>
                          <a:latin typeface="Arial" panose="020B0604020202020204" pitchFamily="34" charset="0"/>
                          <a:cs typeface="Arial" panose="020B0604020202020204" pitchFamily="34" charset="0"/>
                        </a:rPr>
                        <a:t> (4 направления)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40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799654727"/>
                  </a:ext>
                </a:extLst>
              </a:tr>
              <a:tr h="447169">
                <a:tc>
                  <a:txBody>
                    <a:bodyPr/>
                    <a:lstStyle/>
                    <a:p>
                      <a:pPr algn="ctr">
                        <a:lnSpc>
                          <a:spcPct val="107000"/>
                        </a:lnSpc>
                        <a:spcAft>
                          <a:spcPts val="0"/>
                        </a:spcAft>
                      </a:pPr>
                      <a:r>
                        <a:rPr lang="ru-RU" sz="1400" dirty="0">
                          <a:effectLst/>
                          <a:latin typeface="Arial" panose="020B0604020202020204" pitchFamily="34" charset="0"/>
                          <a:cs typeface="Arial" panose="020B0604020202020204" pitchFamily="34" charset="0"/>
                        </a:rPr>
                        <a:t>11</a:t>
                      </a: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2</a:t>
                      </a:r>
                      <a:r>
                        <a:rPr lang="ru-RU" sz="1400" dirty="0">
                          <a:solidFill>
                            <a:schemeClr val="accent1">
                              <a:lumMod val="50000"/>
                            </a:schemeClr>
                          </a:solidFill>
                          <a:effectLst/>
                          <a:latin typeface="Arial" panose="020B0604020202020204" pitchFamily="34" charset="0"/>
                          <a:cs typeface="Arial" panose="020B0604020202020204" pitchFamily="34" charset="0"/>
                        </a:rPr>
                        <a:t>3</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сентября</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a:t>
                      </a:r>
                      <a:r>
                        <a:rPr lang="en-US" sz="1400" dirty="0" err="1">
                          <a:solidFill>
                            <a:schemeClr val="accent1">
                              <a:lumMod val="50000"/>
                            </a:schemeClr>
                          </a:solidFill>
                          <a:effectLst/>
                          <a:latin typeface="Arial" panose="020B0604020202020204" pitchFamily="34" charset="0"/>
                          <a:cs typeface="Arial" panose="020B0604020202020204" pitchFamily="34" charset="0"/>
                        </a:rPr>
                        <a:t>суббота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err="1">
                          <a:solidFill>
                            <a:schemeClr val="accent1">
                              <a:lumMod val="50000"/>
                            </a:schemeClr>
                          </a:solidFill>
                          <a:effectLst/>
                          <a:latin typeface="Arial" panose="020B0604020202020204" pitchFamily="34" charset="0"/>
                          <a:cs typeface="Arial" panose="020B0604020202020204" pitchFamily="34" charset="0"/>
                        </a:rPr>
                        <a:t>Технология</a:t>
                      </a:r>
                      <a:r>
                        <a:rPr lang="en-US" sz="1400" dirty="0">
                          <a:solidFill>
                            <a:schemeClr val="accent1">
                              <a:lumMod val="50000"/>
                            </a:schemeClr>
                          </a:solidFill>
                          <a:effectLst/>
                          <a:latin typeface="Arial" panose="020B0604020202020204" pitchFamily="34" charset="0"/>
                          <a:cs typeface="Arial" panose="020B0604020202020204" pitchFamily="34" charset="0"/>
                        </a:rPr>
                        <a:t> (</a:t>
                      </a:r>
                      <a:r>
                        <a:rPr lang="en-US" sz="1400" dirty="0" err="1">
                          <a:solidFill>
                            <a:schemeClr val="accent1">
                              <a:lumMod val="50000"/>
                            </a:schemeClr>
                          </a:solidFill>
                          <a:effectLst/>
                          <a:latin typeface="Arial" panose="020B0604020202020204" pitchFamily="34" charset="0"/>
                          <a:cs typeface="Arial" panose="020B0604020202020204" pitchFamily="34" charset="0"/>
                        </a:rPr>
                        <a:t>практика</a:t>
                      </a:r>
                      <a:r>
                        <a:rPr lang="en-US" sz="1400" dirty="0">
                          <a:solidFill>
                            <a:schemeClr val="accent1">
                              <a:lumMod val="50000"/>
                            </a:schemeClr>
                          </a:solidFill>
                          <a:effectLst/>
                          <a:latin typeface="Arial" panose="020B0604020202020204" pitchFamily="34" charset="0"/>
                          <a:cs typeface="Arial" panose="020B0604020202020204" pitchFamily="34" charset="0"/>
                        </a:rPr>
                        <a:t>)</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5-6, 7-8, 9, </a:t>
                      </a:r>
                      <a:endParaRPr lang="ru-RU" sz="14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en-US" sz="1400" dirty="0">
                          <a:solidFill>
                            <a:schemeClr val="accent1">
                              <a:lumMod val="50000"/>
                            </a:schemeClr>
                          </a:solidFill>
                          <a:effectLst/>
                          <a:latin typeface="Arial" panose="020B0604020202020204" pitchFamily="34" charset="0"/>
                          <a:cs typeface="Arial" panose="020B0604020202020204" pitchFamily="34" charset="0"/>
                        </a:rPr>
                        <a:t>10-11</a:t>
                      </a:r>
                      <a:r>
                        <a:rPr lang="ru-RU" sz="1400" dirty="0">
                          <a:solidFill>
                            <a:schemeClr val="accent1">
                              <a:lumMod val="50000"/>
                            </a:schemeClr>
                          </a:solidFill>
                          <a:effectLst/>
                          <a:latin typeface="Arial" panose="020B0604020202020204" pitchFamily="34" charset="0"/>
                          <a:cs typeface="Arial" panose="020B0604020202020204" pitchFamily="34" charset="0"/>
                        </a:rPr>
                        <a:t> (3</a:t>
                      </a:r>
                      <a:r>
                        <a:rPr lang="ru-RU" sz="1400" baseline="0" dirty="0">
                          <a:solidFill>
                            <a:schemeClr val="accent1">
                              <a:lumMod val="50000"/>
                            </a:schemeClr>
                          </a:solidFill>
                          <a:effectLst/>
                          <a:latin typeface="Arial" panose="020B0604020202020204" pitchFamily="34" charset="0"/>
                          <a:cs typeface="Arial" panose="020B0604020202020204" pitchFamily="34" charset="0"/>
                        </a:rPr>
                        <a:t> направления)</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400" dirty="0" err="1">
                          <a:solidFill>
                            <a:schemeClr val="accent1">
                              <a:lumMod val="50000"/>
                            </a:schemeClr>
                          </a:solidFill>
                          <a:effectLst/>
                          <a:latin typeface="Arial" panose="020B0604020202020204" pitchFamily="34" charset="0"/>
                          <a:cs typeface="Arial" panose="020B0604020202020204" pitchFamily="34" charset="0"/>
                        </a:rPr>
                        <a:t>VipNet</a:t>
                      </a:r>
                      <a:r>
                        <a:rPr lang="ru-RU" sz="1400" dirty="0">
                          <a:solidFill>
                            <a:schemeClr val="accent1">
                              <a:lumMod val="50000"/>
                            </a:schemeClr>
                          </a:solidFill>
                          <a:effectLst/>
                          <a:latin typeface="Arial" panose="020B0604020202020204" pitchFamily="34" charset="0"/>
                          <a:cs typeface="Arial" panose="020B0604020202020204" pitchFamily="34" charset="0"/>
                        </a:rPr>
                        <a:t> Деловая почта (защищенный канал связи)</a:t>
                      </a:r>
                      <a:endParaRPr lang="ru-RU" sz="14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868852620"/>
                  </a:ext>
                </a:extLst>
              </a:tr>
            </a:tbl>
          </a:graphicData>
        </a:graphic>
      </p:graphicFrame>
      <p:pic>
        <p:nvPicPr>
          <p:cNvPr id="5" name="Рисунок 4">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1"/>
            <a:ext cx="1341262" cy="696686"/>
          </a:xfrm>
          <a:prstGeom prst="rect">
            <a:avLst/>
          </a:prstGeom>
        </p:spPr>
      </p:pic>
      <p:pic>
        <p:nvPicPr>
          <p:cNvPr id="6" name="Рисунок 5">
            <a:extLst>
              <a:ext uri="{FF2B5EF4-FFF2-40B4-BE49-F238E27FC236}">
                <a16:creationId xmlns:a16="http://schemas.microsoft.com/office/drawing/2014/main" id="{DEE65936-2FC8-E759-2EB3-FBC651A52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041" y="1283"/>
            <a:ext cx="953959" cy="894069"/>
          </a:xfrm>
          <a:prstGeom prst="rect">
            <a:avLst/>
          </a:prstGeom>
        </p:spPr>
      </p:pic>
      <p:sp>
        <p:nvSpPr>
          <p:cNvPr id="7" name="TextBox 6">
            <a:extLst>
              <a:ext uri="{FF2B5EF4-FFF2-40B4-BE49-F238E27FC236}">
                <a16:creationId xmlns:a16="http://schemas.microsoft.com/office/drawing/2014/main" id="{B2DF639D-AACB-1138-C1D9-2B763D60B4D5}"/>
              </a:ext>
            </a:extLst>
          </p:cNvPr>
          <p:cNvSpPr txBox="1"/>
          <p:nvPr/>
        </p:nvSpPr>
        <p:spPr>
          <a:xfrm>
            <a:off x="11538397" y="647386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62678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pPr>
              <a:lnSpc>
                <a:spcPct val="100000"/>
              </a:lnSpc>
              <a:spcBef>
                <a:spcPts val="0"/>
              </a:spcBef>
            </a:pPr>
            <a:r>
              <a:rPr lang="ru-RU" sz="2000" b="1" dirty="0">
                <a:solidFill>
                  <a:schemeClr val="accent1">
                    <a:lumMod val="50000"/>
                  </a:schemeClr>
                </a:solidFill>
                <a:latin typeface="Arial" panose="020B0604020202020204" pitchFamily="34" charset="0"/>
                <a:cs typeface="Arial" panose="020B0604020202020204" pitchFamily="34" charset="0"/>
              </a:rPr>
              <a:t>Единый график</a:t>
            </a:r>
          </a:p>
          <a:p>
            <a:pPr>
              <a:lnSpc>
                <a:spcPct val="100000"/>
              </a:lnSpc>
              <a:spcBef>
                <a:spcPts val="0"/>
              </a:spcBef>
            </a:pPr>
            <a:r>
              <a:rPr lang="ru-RU" sz="2000" b="1" dirty="0">
                <a:solidFill>
                  <a:schemeClr val="accent1">
                    <a:lumMod val="50000"/>
                  </a:schemeClr>
                </a:solidFill>
                <a:latin typeface="Arial" panose="020B0604020202020204" pitchFamily="34" charset="0"/>
                <a:cs typeface="Arial" panose="020B0604020202020204" pitchFamily="34" charset="0"/>
              </a:rPr>
              <a:t>проведения </a:t>
            </a:r>
            <a:r>
              <a:rPr lang="ru-RU" sz="2000" b="1" dirty="0">
                <a:solidFill>
                  <a:srgbClr val="0070C0"/>
                </a:solidFill>
                <a:latin typeface="Arial" panose="020B0604020202020204" pitchFamily="34" charset="0"/>
                <a:cs typeface="Arial" panose="020B0604020202020204" pitchFamily="34" charset="0"/>
              </a:rPr>
              <a:t>ШКОЛЬНОГО</a:t>
            </a:r>
            <a:r>
              <a:rPr lang="ru-RU" sz="2000" b="1" dirty="0">
                <a:solidFill>
                  <a:schemeClr val="accent1">
                    <a:lumMod val="50000"/>
                  </a:schemeClr>
                </a:solidFill>
                <a:latin typeface="Arial" panose="020B0604020202020204" pitchFamily="34" charset="0"/>
                <a:cs typeface="Arial" panose="020B0604020202020204" pitchFamily="34" charset="0"/>
              </a:rPr>
              <a:t> этапа ВсОШ в 2023–2024 учебном году</a:t>
            </a:r>
          </a:p>
          <a:p>
            <a:pPr>
              <a:lnSpc>
                <a:spcPct val="100000"/>
              </a:lnSpc>
              <a:spcBef>
                <a:spcPts val="0"/>
              </a:spcBef>
            </a:pPr>
            <a:r>
              <a:rPr lang="ru-RU" sz="2000" i="1" dirty="0">
                <a:latin typeface="Arial" panose="020B0604020202020204" pitchFamily="34" charset="0"/>
                <a:cs typeface="Arial" panose="020B0604020202020204" pitchFamily="34" charset="0"/>
              </a:rPr>
              <a:t> (продолжение)</a:t>
            </a:r>
          </a:p>
          <a:p>
            <a:pPr>
              <a:lnSpc>
                <a:spcPct val="100000"/>
              </a:lnSpc>
              <a:spcBef>
                <a:spcPts val="0"/>
              </a:spcBef>
            </a:pPr>
            <a:endParaRPr lang="ru-RU" sz="2000" dirty="0">
              <a:latin typeface="Arial" panose="020B0604020202020204" pitchFamily="34" charset="0"/>
              <a:cs typeface="Arial" panose="020B0604020202020204" pitchFamily="34" charset="0"/>
            </a:endParaRPr>
          </a:p>
          <a:p>
            <a:pPr>
              <a:lnSpc>
                <a:spcPct val="100000"/>
              </a:lnSpc>
              <a:spcBef>
                <a:spcPts val="0"/>
              </a:spcBef>
            </a:pPr>
            <a:endParaRPr lang="ru-RU" sz="2000" dirty="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15159988"/>
              </p:ext>
            </p:extLst>
          </p:nvPr>
        </p:nvGraphicFramePr>
        <p:xfrm>
          <a:off x="462570" y="1089972"/>
          <a:ext cx="11238197" cy="5534799"/>
        </p:xfrm>
        <a:graphic>
          <a:graphicData uri="http://schemas.openxmlformats.org/drawingml/2006/table">
            <a:tbl>
              <a:tblPr firstCol="1" bandRow="1">
                <a:tableStyleId>{5C22544A-7EE6-4342-B048-85BDC9FD1C3A}</a:tableStyleId>
              </a:tblPr>
              <a:tblGrid>
                <a:gridCol w="855368">
                  <a:extLst>
                    <a:ext uri="{9D8B030D-6E8A-4147-A177-3AD203B41FA5}">
                      <a16:colId xmlns:a16="http://schemas.microsoft.com/office/drawing/2014/main" val="1703928511"/>
                    </a:ext>
                  </a:extLst>
                </a:gridCol>
                <a:gridCol w="2435182">
                  <a:extLst>
                    <a:ext uri="{9D8B030D-6E8A-4147-A177-3AD203B41FA5}">
                      <a16:colId xmlns:a16="http://schemas.microsoft.com/office/drawing/2014/main" val="1764229763"/>
                    </a:ext>
                  </a:extLst>
                </a:gridCol>
                <a:gridCol w="2565391">
                  <a:extLst>
                    <a:ext uri="{9D8B030D-6E8A-4147-A177-3AD203B41FA5}">
                      <a16:colId xmlns:a16="http://schemas.microsoft.com/office/drawing/2014/main" val="1775375866"/>
                    </a:ext>
                  </a:extLst>
                </a:gridCol>
                <a:gridCol w="2691128">
                  <a:extLst>
                    <a:ext uri="{9D8B030D-6E8A-4147-A177-3AD203B41FA5}">
                      <a16:colId xmlns:a16="http://schemas.microsoft.com/office/drawing/2014/main" val="4177296570"/>
                    </a:ext>
                  </a:extLst>
                </a:gridCol>
                <a:gridCol w="2691128">
                  <a:extLst>
                    <a:ext uri="{9D8B030D-6E8A-4147-A177-3AD203B41FA5}">
                      <a16:colId xmlns:a16="http://schemas.microsoft.com/office/drawing/2014/main" val="3803903765"/>
                    </a:ext>
                  </a:extLst>
                </a:gridCol>
              </a:tblGrid>
              <a:tr h="243974">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2</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2</a:t>
                      </a:r>
                      <a:r>
                        <a:rPr lang="ru-RU" sz="1350" dirty="0">
                          <a:solidFill>
                            <a:schemeClr val="accent1">
                              <a:lumMod val="50000"/>
                            </a:schemeClr>
                          </a:solidFill>
                          <a:effectLst/>
                          <a:latin typeface="Arial" panose="020B0604020202020204" pitchFamily="34" charset="0"/>
                          <a:cs typeface="Arial" panose="020B0604020202020204" pitchFamily="34" charset="0"/>
                        </a:rPr>
                        <a:t>5</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ru-RU" sz="1350" dirty="0">
                          <a:solidFill>
                            <a:schemeClr val="accent1">
                              <a:lumMod val="50000"/>
                            </a:schemeClr>
                          </a:solidFill>
                          <a:effectLst/>
                          <a:latin typeface="Arial" panose="020B0604020202020204" pitchFamily="34" charset="0"/>
                          <a:cs typeface="Arial" panose="020B0604020202020204" pitchFamily="34" charset="0"/>
                        </a:rPr>
                        <a:t>понедельник</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Немецкий язык</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5-6, 7-8, 9-11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187478316"/>
                  </a:ext>
                </a:extLst>
              </a:tr>
              <a:tr h="333487">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3</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2</a:t>
                      </a:r>
                      <a:r>
                        <a:rPr lang="ru-RU" sz="1350" dirty="0">
                          <a:solidFill>
                            <a:schemeClr val="accent1">
                              <a:lumMod val="50000"/>
                            </a:schemeClr>
                          </a:solidFill>
                          <a:effectLst/>
                          <a:latin typeface="Arial" panose="020B0604020202020204" pitchFamily="34" charset="0"/>
                          <a:cs typeface="Arial" panose="020B0604020202020204" pitchFamily="34" charset="0"/>
                        </a:rPr>
                        <a:t>6</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Обществознание</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6, 7-8, 9-11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951747647"/>
                  </a:ext>
                </a:extLst>
              </a:tr>
              <a:tr h="236668">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4</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2</a:t>
                      </a:r>
                      <a:r>
                        <a:rPr lang="ru-RU" sz="1350" dirty="0">
                          <a:solidFill>
                            <a:schemeClr val="accent1">
                              <a:lumMod val="50000"/>
                            </a:schemeClr>
                          </a:solidFill>
                          <a:effectLst/>
                          <a:latin typeface="Arial" panose="020B0604020202020204" pitchFamily="34" charset="0"/>
                          <a:cs typeface="Arial" panose="020B0604020202020204" pitchFamily="34" charset="0"/>
                        </a:rPr>
                        <a:t>7</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err="1">
                          <a:solidFill>
                            <a:schemeClr val="accent1">
                              <a:lumMod val="50000"/>
                            </a:schemeClr>
                          </a:solidFill>
                          <a:effectLst/>
                          <a:latin typeface="Arial" panose="020B0604020202020204" pitchFamily="34" charset="0"/>
                          <a:cs typeface="Arial" panose="020B0604020202020204" pitchFamily="34" charset="0"/>
                        </a:rPr>
                        <a:t>среда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err="1">
                          <a:solidFill>
                            <a:schemeClr val="accent1">
                              <a:lumMod val="50000"/>
                            </a:schemeClr>
                          </a:solidFill>
                          <a:effectLst/>
                          <a:latin typeface="Arial" panose="020B0604020202020204" pitchFamily="34" charset="0"/>
                          <a:cs typeface="Arial" panose="020B0604020202020204" pitchFamily="34" charset="0"/>
                        </a:rPr>
                        <a:t>Русский</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язык</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592152423"/>
                  </a:ext>
                </a:extLst>
              </a:tr>
              <a:tr h="333487">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5</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b="1" dirty="0">
                          <a:solidFill>
                            <a:srgbClr val="0070C0"/>
                          </a:solidFill>
                          <a:effectLst/>
                          <a:latin typeface="Arial" panose="020B0604020202020204" pitchFamily="34" charset="0"/>
                          <a:cs typeface="Arial" panose="020B0604020202020204" pitchFamily="34" charset="0"/>
                        </a:rPr>
                        <a:t>2</a:t>
                      </a:r>
                      <a:r>
                        <a:rPr lang="ru-RU" sz="1350" b="1" dirty="0">
                          <a:solidFill>
                            <a:srgbClr val="0070C0"/>
                          </a:solidFill>
                          <a:effectLst/>
                          <a:latin typeface="Arial" panose="020B0604020202020204" pitchFamily="34" charset="0"/>
                          <a:cs typeface="Arial" panose="020B0604020202020204" pitchFamily="34" charset="0"/>
                        </a:rPr>
                        <a:t>8</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сентября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en-US" sz="1350" b="1" dirty="0" err="1">
                          <a:solidFill>
                            <a:srgbClr val="0070C0"/>
                          </a:solidFill>
                          <a:effectLst/>
                          <a:latin typeface="Arial" panose="020B0604020202020204" pitchFamily="34" charset="0"/>
                          <a:cs typeface="Arial" panose="020B0604020202020204" pitchFamily="34" charset="0"/>
                        </a:rPr>
                        <a:t>четверг</a:t>
                      </a:r>
                      <a:r>
                        <a:rPr lang="en-US" sz="1350" b="1" dirty="0">
                          <a:solidFill>
                            <a:srgbClr val="0070C0"/>
                          </a:solidFill>
                          <a:effectLst/>
                          <a:latin typeface="Arial" panose="020B0604020202020204" pitchFamily="34" charset="0"/>
                          <a:cs typeface="Arial" panose="020B0604020202020204" pitchFamily="34" charset="0"/>
                        </a:rPr>
                        <a:t>)</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b="1" dirty="0" err="1">
                          <a:solidFill>
                            <a:srgbClr val="0070C0"/>
                          </a:solidFill>
                          <a:effectLst/>
                          <a:latin typeface="Arial" panose="020B0604020202020204" pitchFamily="34" charset="0"/>
                          <a:cs typeface="Arial" panose="020B0604020202020204" pitchFamily="34" charset="0"/>
                        </a:rPr>
                        <a:t>Физика</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7-11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20681481"/>
                  </a:ext>
                </a:extLst>
              </a:tr>
              <a:tr h="344245">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6</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29</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сентября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err="1">
                          <a:solidFill>
                            <a:schemeClr val="accent1">
                              <a:lumMod val="50000"/>
                            </a:schemeClr>
                          </a:solidFill>
                          <a:effectLst/>
                          <a:latin typeface="Arial" panose="020B0604020202020204" pitchFamily="34" charset="0"/>
                          <a:cs typeface="Arial" panose="020B0604020202020204" pitchFamily="34" charset="0"/>
                        </a:rPr>
                        <a:t>пятница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ОБЖ (</a:t>
                      </a:r>
                      <a:r>
                        <a:rPr lang="en-US" sz="1350" dirty="0" err="1">
                          <a:solidFill>
                            <a:schemeClr val="accent1">
                              <a:lumMod val="50000"/>
                            </a:schemeClr>
                          </a:solidFill>
                          <a:effectLst/>
                          <a:latin typeface="Arial" panose="020B0604020202020204" pitchFamily="34" charset="0"/>
                          <a:cs typeface="Arial" panose="020B0604020202020204" pitchFamily="34" charset="0"/>
                        </a:rPr>
                        <a:t>теория</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5-6, 7-8, 9, 10</a:t>
                      </a:r>
                      <a:r>
                        <a:rPr lang="ru-RU"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a:solidFill>
                            <a:schemeClr val="accent1">
                              <a:lumMod val="50000"/>
                            </a:schemeClr>
                          </a:solidFill>
                          <a:effectLst/>
                          <a:latin typeface="Arial" panose="020B0604020202020204" pitchFamily="34" charset="0"/>
                          <a:cs typeface="Arial" panose="020B0604020202020204" pitchFamily="34" charset="0"/>
                        </a:rPr>
                        <a:t>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687182454"/>
                  </a:ext>
                </a:extLst>
              </a:tr>
              <a:tr h="462578">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7</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30 сентября</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err="1">
                          <a:solidFill>
                            <a:schemeClr val="accent1">
                              <a:lumMod val="50000"/>
                            </a:schemeClr>
                          </a:solidFill>
                          <a:effectLst/>
                          <a:latin typeface="Arial" panose="020B0604020202020204" pitchFamily="34" charset="0"/>
                          <a:cs typeface="Arial" panose="020B0604020202020204" pitchFamily="34" charset="0"/>
                        </a:rPr>
                        <a:t>суббота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ОБЖ (</a:t>
                      </a:r>
                      <a:r>
                        <a:rPr lang="en-US" sz="1350" dirty="0" err="1">
                          <a:solidFill>
                            <a:schemeClr val="accent1">
                              <a:lumMod val="50000"/>
                            </a:schemeClr>
                          </a:solidFill>
                          <a:effectLst/>
                          <a:latin typeface="Arial" panose="020B0604020202020204" pitchFamily="34" charset="0"/>
                          <a:cs typeface="Arial" panose="020B0604020202020204" pitchFamily="34" charset="0"/>
                        </a:rPr>
                        <a:t>практика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5-6, 7-8, 9, 10</a:t>
                      </a:r>
                      <a:r>
                        <a:rPr lang="ru-RU"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a:solidFill>
                            <a:schemeClr val="accent1">
                              <a:lumMod val="50000"/>
                            </a:schemeClr>
                          </a:solidFill>
                          <a:effectLst/>
                          <a:latin typeface="Arial" panose="020B0604020202020204" pitchFamily="34" charset="0"/>
                          <a:cs typeface="Arial" panose="020B0604020202020204" pitchFamily="34" charset="0"/>
                        </a:rPr>
                        <a:t>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a:solidFill>
                            <a:schemeClr val="accent1">
                              <a:lumMod val="50000"/>
                            </a:schemeClr>
                          </a:solidFill>
                          <a:effectLst/>
                          <a:latin typeface="Arial" panose="020B0604020202020204" pitchFamily="34" charset="0"/>
                          <a:cs typeface="Arial" panose="020B0604020202020204" pitchFamily="34" charset="0"/>
                        </a:rPr>
                        <a:t>VipNet Деловая почта (защищенный канал связи)</a:t>
                      </a:r>
                      <a:endParaRPr lang="ru-RU" sz="135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1933837357"/>
                  </a:ext>
                </a:extLst>
              </a:tr>
              <a:tr h="376518">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8</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2</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en-US" sz="1350" b="1" dirty="0" err="1">
                          <a:solidFill>
                            <a:srgbClr val="0070C0"/>
                          </a:solidFill>
                          <a:effectLst/>
                          <a:latin typeface="Arial" panose="020B0604020202020204" pitchFamily="34" charset="0"/>
                          <a:cs typeface="Arial" panose="020B0604020202020204" pitchFamily="34" charset="0"/>
                        </a:rPr>
                        <a:t>понедельник</a:t>
                      </a:r>
                      <a:r>
                        <a:rPr lang="en-US" sz="1350" b="1" dirty="0">
                          <a:solidFill>
                            <a:srgbClr val="0070C0"/>
                          </a:solidFill>
                          <a:effectLst/>
                          <a:latin typeface="Arial" panose="020B0604020202020204" pitchFamily="34" charset="0"/>
                          <a:cs typeface="Arial" panose="020B0604020202020204" pitchFamily="34" charset="0"/>
                        </a:rPr>
                        <a:t>)</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Астрономия</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778065565"/>
                  </a:ext>
                </a:extLst>
              </a:tr>
              <a:tr h="344245">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1</a:t>
                      </a:r>
                      <a:r>
                        <a:rPr lang="ru-RU" sz="1350" dirty="0">
                          <a:effectLst/>
                          <a:latin typeface="Arial" panose="020B0604020202020204" pitchFamily="34" charset="0"/>
                          <a:cs typeface="Arial" panose="020B0604020202020204" pitchFamily="34" charset="0"/>
                        </a:rPr>
                        <a:t>9</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3</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err="1">
                          <a:solidFill>
                            <a:schemeClr val="accent1">
                              <a:lumMod val="50000"/>
                            </a:schemeClr>
                          </a:solidFill>
                          <a:effectLst/>
                          <a:latin typeface="Arial" panose="020B0604020202020204" pitchFamily="34" charset="0"/>
                          <a:cs typeface="Arial" panose="020B0604020202020204" pitchFamily="34" charset="0"/>
                        </a:rPr>
                        <a:t>вторник</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География</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5-6, 7-8, 9-11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a:solidFill>
                            <a:schemeClr val="accent1">
                              <a:lumMod val="50000"/>
                            </a:schemeClr>
                          </a:solidFill>
                          <a:effectLst/>
                          <a:latin typeface="Arial" panose="020B0604020202020204" pitchFamily="34" charset="0"/>
                          <a:cs typeface="Arial" panose="020B0604020202020204" pitchFamily="34" charset="0"/>
                        </a:rPr>
                        <a:t>платформа «Сириус.Курсы»</a:t>
                      </a:r>
                      <a:endParaRPr lang="ru-RU" sz="135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22303212"/>
                  </a:ext>
                </a:extLst>
              </a:tr>
              <a:tr h="365760">
                <a:tc>
                  <a:txBody>
                    <a:bodyPr/>
                    <a:lstStyle/>
                    <a:p>
                      <a:pPr algn="ctr">
                        <a:lnSpc>
                          <a:spcPct val="107000"/>
                        </a:lnSpc>
                        <a:spcAft>
                          <a:spcPts val="0"/>
                        </a:spcAft>
                      </a:pPr>
                      <a:r>
                        <a:rPr lang="ru-RU" sz="1350" dirty="0">
                          <a:effectLst/>
                          <a:latin typeface="Arial" panose="020B0604020202020204" pitchFamily="34" charset="0"/>
                          <a:cs typeface="Arial" panose="020B0604020202020204" pitchFamily="34" charset="0"/>
                        </a:rPr>
                        <a:t>20</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ru-RU" sz="1350" dirty="0">
                          <a:solidFill>
                            <a:schemeClr val="accent1">
                              <a:lumMod val="50000"/>
                            </a:schemeClr>
                          </a:solidFill>
                          <a:effectLst/>
                          <a:latin typeface="Arial" panose="020B0604020202020204" pitchFamily="34" charset="0"/>
                          <a:cs typeface="Arial" panose="020B0604020202020204" pitchFamily="34" charset="0"/>
                        </a:rPr>
                        <a:t>среда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Литература</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5-6, 7-8, 9, 10</a:t>
                      </a:r>
                      <a:r>
                        <a:rPr lang="ru-RU"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a:solidFill>
                            <a:schemeClr val="accent1">
                              <a:lumMod val="50000"/>
                            </a:schemeClr>
                          </a:solidFill>
                          <a:effectLst/>
                          <a:latin typeface="Arial" panose="020B0604020202020204" pitchFamily="34" charset="0"/>
                          <a:cs typeface="Arial" panose="020B0604020202020204" pitchFamily="34" charset="0"/>
                        </a:rPr>
                        <a:t>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438256263"/>
                  </a:ext>
                </a:extLst>
              </a:tr>
              <a:tr h="413906">
                <a:tc>
                  <a:txBody>
                    <a:bodyPr/>
                    <a:lstStyle/>
                    <a:p>
                      <a:pPr algn="ctr">
                        <a:lnSpc>
                          <a:spcPct val="107000"/>
                        </a:lnSpc>
                        <a:spcAft>
                          <a:spcPts val="0"/>
                        </a:spcAft>
                      </a:pPr>
                      <a:r>
                        <a:rPr lang="ru-RU" sz="1350" dirty="0">
                          <a:effectLst/>
                          <a:latin typeface="Arial" panose="020B0604020202020204" pitchFamily="34" charset="0"/>
                          <a:cs typeface="Arial" panose="020B0604020202020204" pitchFamily="34" charset="0"/>
                        </a:rPr>
                        <a:t>21</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5</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ru-RU" sz="1350" b="1" dirty="0">
                          <a:solidFill>
                            <a:srgbClr val="0070C0"/>
                          </a:solidFill>
                          <a:effectLst/>
                          <a:latin typeface="Arial" panose="020B0604020202020204" pitchFamily="34" charset="0"/>
                          <a:cs typeface="Arial" panose="020B0604020202020204" pitchFamily="34" charset="0"/>
                        </a:rPr>
                        <a:t>четверг</a:t>
                      </a:r>
                      <a:r>
                        <a:rPr lang="en-US" sz="1350" b="1" dirty="0">
                          <a:solidFill>
                            <a:srgbClr val="0070C0"/>
                          </a:solidFill>
                          <a:effectLst/>
                          <a:latin typeface="Arial" panose="020B0604020202020204" pitchFamily="34" charset="0"/>
                          <a:cs typeface="Arial" panose="020B0604020202020204" pitchFamily="34" charset="0"/>
                        </a:rPr>
                        <a:t>)</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Химия</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8-11</a:t>
                      </a:r>
                    </a:p>
                    <a:p>
                      <a:pPr algn="ctr">
                        <a:lnSpc>
                          <a:spcPct val="107000"/>
                        </a:lnSpc>
                        <a:spcAft>
                          <a:spcPts val="0"/>
                        </a:spcAft>
                      </a:pPr>
                      <a:r>
                        <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5-7 пишут за 8</a:t>
                      </a: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464022937"/>
                  </a:ext>
                </a:extLst>
              </a:tr>
              <a:tr h="413906">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2</a:t>
                      </a:r>
                      <a:r>
                        <a:rPr lang="ru-RU" sz="1350" dirty="0">
                          <a:effectLst/>
                          <a:latin typeface="Arial" panose="020B0604020202020204" pitchFamily="34" charset="0"/>
                          <a:cs typeface="Arial" panose="020B0604020202020204" pitchFamily="34" charset="0"/>
                        </a:rPr>
                        <a:t>2</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6</a:t>
                      </a:r>
                      <a:r>
                        <a:rPr lang="en-US"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err="1">
                          <a:solidFill>
                            <a:schemeClr val="accent1">
                              <a:lumMod val="50000"/>
                            </a:schemeClr>
                          </a:solidFill>
                          <a:effectLst/>
                          <a:latin typeface="Arial" panose="020B0604020202020204" pitchFamily="34" charset="0"/>
                          <a:cs typeface="Arial" panose="020B0604020202020204" pitchFamily="34" charset="0"/>
                        </a:rPr>
                        <a:t>октября</a:t>
                      </a: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en-US" sz="1350" dirty="0">
                          <a:solidFill>
                            <a:schemeClr val="accent1">
                              <a:lumMod val="50000"/>
                            </a:schemeClr>
                          </a:solidFill>
                          <a:effectLst/>
                          <a:latin typeface="Arial" panose="020B0604020202020204" pitchFamily="34" charset="0"/>
                          <a:cs typeface="Arial" panose="020B0604020202020204" pitchFamily="34" charset="0"/>
                        </a:rPr>
                        <a:t>(</a:t>
                      </a:r>
                      <a:r>
                        <a:rPr lang="ru-RU" sz="1350" dirty="0">
                          <a:solidFill>
                            <a:schemeClr val="accent1">
                              <a:lumMod val="50000"/>
                            </a:schemeClr>
                          </a:solidFill>
                          <a:effectLst/>
                          <a:latin typeface="Arial" panose="020B0604020202020204" pitchFamily="34" charset="0"/>
                          <a:cs typeface="Arial" panose="020B0604020202020204" pitchFamily="34" charset="0"/>
                        </a:rPr>
                        <a:t>пятница</a:t>
                      </a:r>
                      <a:r>
                        <a:rPr lang="en-US"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Искусство (МХК)</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dirty="0">
                          <a:solidFill>
                            <a:schemeClr val="accent1">
                              <a:lumMod val="50000"/>
                            </a:schemeClr>
                          </a:solidFill>
                          <a:effectLst/>
                          <a:latin typeface="Arial" panose="020B0604020202020204" pitchFamily="34" charset="0"/>
                          <a:cs typeface="Arial" panose="020B0604020202020204" pitchFamily="34" charset="0"/>
                        </a:rPr>
                        <a:t>5-6, 7-8, 9, 10</a:t>
                      </a:r>
                      <a:r>
                        <a:rPr lang="ru-RU" sz="1350" dirty="0">
                          <a:solidFill>
                            <a:schemeClr val="accent1">
                              <a:lumMod val="50000"/>
                            </a:schemeClr>
                          </a:solidFill>
                          <a:effectLst/>
                          <a:latin typeface="Arial" panose="020B0604020202020204" pitchFamily="34" charset="0"/>
                          <a:cs typeface="Arial" panose="020B0604020202020204" pitchFamily="34" charset="0"/>
                        </a:rPr>
                        <a:t>,</a:t>
                      </a:r>
                      <a:r>
                        <a:rPr lang="en-US" sz="1350" dirty="0">
                          <a:solidFill>
                            <a:schemeClr val="accent1">
                              <a:lumMod val="50000"/>
                            </a:schemeClr>
                          </a:solidFill>
                          <a:effectLst/>
                          <a:latin typeface="Arial" panose="020B0604020202020204" pitchFamily="34" charset="0"/>
                          <a:cs typeface="Arial" panose="020B0604020202020204" pitchFamily="34" charset="0"/>
                        </a:rPr>
                        <a:t>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32356703"/>
                  </a:ext>
                </a:extLst>
              </a:tr>
              <a:tr h="413906">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2</a:t>
                      </a:r>
                      <a:r>
                        <a:rPr lang="ru-RU" sz="1350" dirty="0">
                          <a:effectLst/>
                          <a:latin typeface="Arial" panose="020B0604020202020204" pitchFamily="34" charset="0"/>
                          <a:cs typeface="Arial" panose="020B0604020202020204" pitchFamily="34" charset="0"/>
                        </a:rPr>
                        <a:t>3</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12</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(четверг</a:t>
                      </a:r>
                      <a:r>
                        <a:rPr lang="en-US" sz="1350" b="1" dirty="0">
                          <a:solidFill>
                            <a:srgbClr val="0070C0"/>
                          </a:solidFill>
                          <a:effectLst/>
                          <a:latin typeface="Arial" panose="020B0604020202020204" pitchFamily="34" charset="0"/>
                          <a:cs typeface="Arial" panose="020B0604020202020204" pitchFamily="34" charset="0"/>
                        </a:rPr>
                        <a:t>)</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Биология</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837771853"/>
                  </a:ext>
                </a:extLst>
              </a:tr>
              <a:tr h="413906">
                <a:tc>
                  <a:txBody>
                    <a:bodyPr/>
                    <a:lstStyle/>
                    <a:p>
                      <a:pPr algn="ctr">
                        <a:lnSpc>
                          <a:spcPct val="107000"/>
                        </a:lnSpc>
                        <a:spcAft>
                          <a:spcPts val="0"/>
                        </a:spcAft>
                      </a:pPr>
                      <a:r>
                        <a:rPr lang="en-US" sz="1350" dirty="0">
                          <a:effectLst/>
                          <a:latin typeface="Arial" panose="020B0604020202020204" pitchFamily="34" charset="0"/>
                          <a:cs typeface="Arial" panose="020B0604020202020204" pitchFamily="34" charset="0"/>
                        </a:rPr>
                        <a:t>2</a:t>
                      </a:r>
                      <a:r>
                        <a:rPr lang="ru-RU" sz="1350" dirty="0">
                          <a:effectLst/>
                          <a:latin typeface="Arial" panose="020B0604020202020204" pitchFamily="34" charset="0"/>
                          <a:cs typeface="Arial" panose="020B0604020202020204" pitchFamily="34" charset="0"/>
                        </a:rPr>
                        <a:t>4</a:t>
                      </a:r>
                      <a:r>
                        <a:rPr lang="en-US" sz="1350" dirty="0">
                          <a:effectLst/>
                          <a:latin typeface="Arial" panose="020B0604020202020204" pitchFamily="34" charset="0"/>
                          <a:cs typeface="Arial" panose="020B0604020202020204" pitchFamily="34" charset="0"/>
                        </a:rPr>
                        <a:t>.</a:t>
                      </a:r>
                      <a:endParaRPr lang="ru-RU" sz="1350" dirty="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b="1" dirty="0">
                          <a:solidFill>
                            <a:srgbClr val="0070C0"/>
                          </a:solidFill>
                          <a:effectLst/>
                          <a:latin typeface="Arial" panose="020B0604020202020204" pitchFamily="34" charset="0"/>
                          <a:cs typeface="Arial" panose="020B0604020202020204" pitchFamily="34" charset="0"/>
                        </a:rPr>
                        <a:t>1</a:t>
                      </a:r>
                      <a:r>
                        <a:rPr lang="ru-RU" sz="1350" b="1" dirty="0">
                          <a:solidFill>
                            <a:srgbClr val="0070C0"/>
                          </a:solidFill>
                          <a:effectLst/>
                          <a:latin typeface="Arial" panose="020B0604020202020204" pitchFamily="34" charset="0"/>
                          <a:cs typeface="Arial" panose="020B0604020202020204" pitchFamily="34" charset="0"/>
                        </a:rPr>
                        <a:t>9</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ru-RU" sz="1350" b="1" dirty="0">
                          <a:solidFill>
                            <a:srgbClr val="0070C0"/>
                          </a:solidFill>
                          <a:effectLst/>
                          <a:latin typeface="Arial" panose="020B0604020202020204" pitchFamily="34" charset="0"/>
                          <a:cs typeface="Arial" panose="020B0604020202020204" pitchFamily="34" charset="0"/>
                        </a:rPr>
                        <a:t>четверг</a:t>
                      </a:r>
                      <a:r>
                        <a:rPr lang="en-US" sz="1350" b="1" dirty="0">
                          <a:solidFill>
                            <a:srgbClr val="0070C0"/>
                          </a:solidFill>
                          <a:effectLst/>
                          <a:latin typeface="Arial" panose="020B0604020202020204" pitchFamily="34" charset="0"/>
                          <a:cs typeface="Arial" panose="020B0604020202020204" pitchFamily="34" charset="0"/>
                        </a:rPr>
                        <a:t>)</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Математика</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4-6</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2355377379"/>
                  </a:ext>
                </a:extLst>
              </a:tr>
              <a:tr h="413906">
                <a:tc>
                  <a:txBody>
                    <a:bodyPr/>
                    <a:lstStyle/>
                    <a:p>
                      <a:pPr algn="ctr">
                        <a:lnSpc>
                          <a:spcPct val="107000"/>
                        </a:lnSpc>
                        <a:spcAft>
                          <a:spcPts val="0"/>
                        </a:spcAft>
                      </a:pPr>
                      <a:r>
                        <a:rPr lang="en-US" sz="1350">
                          <a:effectLst/>
                          <a:latin typeface="Arial" panose="020B0604020202020204" pitchFamily="34" charset="0"/>
                          <a:cs typeface="Arial" panose="020B0604020202020204" pitchFamily="34" charset="0"/>
                        </a:rPr>
                        <a:t>23.</a:t>
                      </a:r>
                      <a:endParaRPr lang="ru-RU" sz="135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20</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ru-RU" sz="1350" b="1" dirty="0">
                          <a:solidFill>
                            <a:srgbClr val="0070C0"/>
                          </a:solidFill>
                          <a:effectLst/>
                          <a:latin typeface="Arial" panose="020B0604020202020204" pitchFamily="34" charset="0"/>
                          <a:cs typeface="Arial" panose="020B0604020202020204" pitchFamily="34" charset="0"/>
                        </a:rPr>
                        <a:t>пятница</a:t>
                      </a:r>
                      <a:r>
                        <a:rPr lang="en-US" sz="1350" b="1" dirty="0">
                          <a:solidFill>
                            <a:srgbClr val="0070C0"/>
                          </a:solidFill>
                          <a:effectLst/>
                          <a:latin typeface="Arial" panose="020B0604020202020204" pitchFamily="34" charset="0"/>
                          <a:cs typeface="Arial" panose="020B0604020202020204" pitchFamily="34" charset="0"/>
                        </a:rPr>
                        <a:t>) </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b="1" dirty="0">
                          <a:solidFill>
                            <a:srgbClr val="0070C0"/>
                          </a:solidFill>
                          <a:effectLst/>
                          <a:latin typeface="Arial" panose="020B0604020202020204" pitchFamily="34" charset="0"/>
                          <a:cs typeface="Arial" panose="020B0604020202020204" pitchFamily="34" charset="0"/>
                        </a:rPr>
                        <a:t>Математика</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7-11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4249152974"/>
                  </a:ext>
                </a:extLst>
              </a:tr>
              <a:tr h="413906">
                <a:tc>
                  <a:txBody>
                    <a:bodyPr/>
                    <a:lstStyle/>
                    <a:p>
                      <a:pPr algn="ctr">
                        <a:lnSpc>
                          <a:spcPct val="107000"/>
                        </a:lnSpc>
                        <a:spcAft>
                          <a:spcPts val="0"/>
                        </a:spcAft>
                      </a:pPr>
                      <a:r>
                        <a:rPr lang="en-US" sz="1350">
                          <a:effectLst/>
                          <a:latin typeface="Arial" panose="020B0604020202020204" pitchFamily="34" charset="0"/>
                          <a:cs typeface="Arial" panose="020B0604020202020204" pitchFamily="34" charset="0"/>
                        </a:rPr>
                        <a:t>24.</a:t>
                      </a:r>
                      <a:endParaRPr lang="ru-RU" sz="1350">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en-US" sz="1350" b="1" dirty="0">
                          <a:solidFill>
                            <a:srgbClr val="0070C0"/>
                          </a:solidFill>
                          <a:effectLst/>
                          <a:latin typeface="Arial" panose="020B0604020202020204" pitchFamily="34" charset="0"/>
                          <a:cs typeface="Arial" panose="020B0604020202020204" pitchFamily="34" charset="0"/>
                        </a:rPr>
                        <a:t>2</a:t>
                      </a:r>
                      <a:r>
                        <a:rPr lang="ru-RU" sz="1350" b="1" dirty="0">
                          <a:solidFill>
                            <a:srgbClr val="0070C0"/>
                          </a:solidFill>
                          <a:effectLst/>
                          <a:latin typeface="Arial" panose="020B0604020202020204" pitchFamily="34" charset="0"/>
                          <a:cs typeface="Arial" panose="020B0604020202020204" pitchFamily="34" charset="0"/>
                        </a:rPr>
                        <a:t>6</a:t>
                      </a:r>
                      <a:r>
                        <a:rPr lang="en-US" sz="1350" b="1" dirty="0">
                          <a:solidFill>
                            <a:srgbClr val="0070C0"/>
                          </a:solidFill>
                          <a:effectLst/>
                          <a:latin typeface="Arial" panose="020B0604020202020204" pitchFamily="34" charset="0"/>
                          <a:cs typeface="Arial" panose="020B0604020202020204" pitchFamily="34" charset="0"/>
                        </a:rPr>
                        <a:t> </a:t>
                      </a:r>
                      <a:r>
                        <a:rPr lang="en-US" sz="1350" b="1" dirty="0" err="1">
                          <a:solidFill>
                            <a:srgbClr val="0070C0"/>
                          </a:solidFill>
                          <a:effectLst/>
                          <a:latin typeface="Arial" panose="020B0604020202020204" pitchFamily="34" charset="0"/>
                          <a:cs typeface="Arial" panose="020B0604020202020204" pitchFamily="34" charset="0"/>
                        </a:rPr>
                        <a:t>октября</a:t>
                      </a:r>
                      <a:r>
                        <a:rPr lang="ru-RU" sz="1350" b="1" dirty="0">
                          <a:solidFill>
                            <a:srgbClr val="0070C0"/>
                          </a:solidFill>
                          <a:effectLst/>
                          <a:latin typeface="Arial" panose="020B0604020202020204" pitchFamily="34" charset="0"/>
                          <a:cs typeface="Arial" panose="020B0604020202020204" pitchFamily="34" charset="0"/>
                        </a:rPr>
                        <a:t> </a:t>
                      </a:r>
                      <a:r>
                        <a:rPr lang="en-US" sz="1350" b="1" dirty="0">
                          <a:solidFill>
                            <a:srgbClr val="0070C0"/>
                          </a:solidFill>
                          <a:effectLst/>
                          <a:latin typeface="Arial" panose="020B0604020202020204" pitchFamily="34" charset="0"/>
                          <a:cs typeface="Arial" panose="020B0604020202020204" pitchFamily="34" charset="0"/>
                        </a:rPr>
                        <a:t>(</a:t>
                      </a:r>
                      <a:r>
                        <a:rPr lang="en-US" sz="1350" b="1" dirty="0" err="1">
                          <a:solidFill>
                            <a:srgbClr val="0070C0"/>
                          </a:solidFill>
                          <a:effectLst/>
                          <a:latin typeface="Arial" panose="020B0604020202020204" pitchFamily="34" charset="0"/>
                          <a:cs typeface="Arial" panose="020B0604020202020204" pitchFamily="34" charset="0"/>
                        </a:rPr>
                        <a:t>четверг</a:t>
                      </a:r>
                      <a:r>
                        <a:rPr lang="en-US" sz="1350" b="1" dirty="0">
                          <a:solidFill>
                            <a:srgbClr val="0070C0"/>
                          </a:solidFill>
                          <a:effectLst/>
                          <a:latin typeface="Arial" panose="020B0604020202020204" pitchFamily="34" charset="0"/>
                          <a:cs typeface="Arial" panose="020B0604020202020204" pitchFamily="34" charset="0"/>
                        </a:rPr>
                        <a:t>) </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350" b="1" dirty="0">
                          <a:solidFill>
                            <a:srgbClr val="0070C0"/>
                          </a:solidFill>
                          <a:effectLst/>
                          <a:latin typeface="Arial" panose="020B0604020202020204" pitchFamily="34" charset="0"/>
                          <a:cs typeface="Arial" panose="020B0604020202020204" pitchFamily="34" charset="0"/>
                        </a:rPr>
                        <a:t>Информатика</a:t>
                      </a:r>
                      <a:endParaRPr lang="ru-RU" sz="135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tc>
                  <a:txBody>
                    <a:bodyPr/>
                    <a:lstStyle/>
                    <a:p>
                      <a:pPr algn="ctr">
                        <a:lnSpc>
                          <a:spcPct val="107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платформа «</a:t>
                      </a:r>
                      <a:r>
                        <a:rPr lang="ru-RU" sz="1350" dirty="0" err="1">
                          <a:solidFill>
                            <a:schemeClr val="accent1">
                              <a:lumMod val="50000"/>
                            </a:schemeClr>
                          </a:solidFill>
                          <a:effectLst/>
                          <a:latin typeface="Arial" panose="020B0604020202020204" pitchFamily="34" charset="0"/>
                          <a:cs typeface="Arial" panose="020B0604020202020204" pitchFamily="34" charset="0"/>
                        </a:rPr>
                        <a:t>Сириус.Курсы</a:t>
                      </a:r>
                      <a:r>
                        <a:rPr lang="ru-RU" sz="1350" dirty="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20033" marR="20033" marT="0" marB="0" anchor="ctr"/>
                </a:tc>
                <a:extLst>
                  <a:ext uri="{0D108BD9-81ED-4DB2-BD59-A6C34878D82A}">
                    <a16:rowId xmlns:a16="http://schemas.microsoft.com/office/drawing/2014/main" val="3544901876"/>
                  </a:ext>
                </a:extLst>
              </a:tr>
            </a:tbl>
          </a:graphicData>
        </a:graphic>
      </p:graphicFrame>
      <p:pic>
        <p:nvPicPr>
          <p:cNvPr id="6" name="Рисунок 5">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1"/>
            <a:ext cx="731519" cy="379970"/>
          </a:xfrm>
          <a:prstGeom prst="rect">
            <a:avLst/>
          </a:prstGeom>
        </p:spPr>
      </p:pic>
      <p:sp>
        <p:nvSpPr>
          <p:cNvPr id="8" name="TextBox 7">
            <a:extLst>
              <a:ext uri="{FF2B5EF4-FFF2-40B4-BE49-F238E27FC236}">
                <a16:creationId xmlns:a16="http://schemas.microsoft.com/office/drawing/2014/main" id="{F5114C98-A6A1-D3F3-6AAA-A31F2A9BB510}"/>
              </a:ext>
            </a:extLst>
          </p:cNvPr>
          <p:cNvSpPr txBox="1"/>
          <p:nvPr/>
        </p:nvSpPr>
        <p:spPr>
          <a:xfrm>
            <a:off x="11538397" y="6473863"/>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4251217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pic>
        <p:nvPicPr>
          <p:cNvPr id="2" name="Рисунок 1">
            <a:extLst>
              <a:ext uri="{FF2B5EF4-FFF2-40B4-BE49-F238E27FC236}">
                <a16:creationId xmlns:a16="http://schemas.microsoft.com/office/drawing/2014/main" id="{07B5D74E-E916-789F-854D-BAC561091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0481" y="1283"/>
            <a:ext cx="731519" cy="787013"/>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7828821" y="1027611"/>
            <a:ext cx="3886199" cy="774441"/>
          </a:xfrm>
        </p:spPr>
        <p:txBody>
          <a:bodyPr>
            <a:normAutofit fontScale="25000" lnSpcReduction="20000"/>
          </a:bodyPr>
          <a:lstStyle/>
          <a:p>
            <a:pPr algn="l">
              <a:lnSpc>
                <a:spcPct val="120000"/>
              </a:lnSpc>
              <a:spcBef>
                <a:spcPts val="0"/>
              </a:spcBef>
            </a:pPr>
            <a:r>
              <a:rPr lang="ru-RU" sz="6400" b="1" dirty="0">
                <a:latin typeface="Arial" panose="020B0604020202020204" pitchFamily="34" charset="0"/>
                <a:cs typeface="Arial" panose="020B0604020202020204" pitchFamily="34" charset="0"/>
              </a:rPr>
              <a:t>Олимпиада по технологии проводится по четырем профилям:</a:t>
            </a:r>
          </a:p>
          <a:p>
            <a:pPr algn="l"/>
            <a:endParaRPr lang="ru-RU" sz="6400" b="1" dirty="0">
              <a:latin typeface="Arial" panose="020B0604020202020204" pitchFamily="34" charset="0"/>
              <a:cs typeface="Arial" panose="020B0604020202020204" pitchFamily="34" charset="0"/>
            </a:endParaRPr>
          </a:p>
          <a:p>
            <a:pPr marL="914400" indent="-914400" algn="l">
              <a:lnSpc>
                <a:spcPct val="120000"/>
              </a:lnSpc>
              <a:spcBef>
                <a:spcPts val="0"/>
              </a:spcBef>
              <a:buFont typeface="+mj-lt"/>
              <a:buAutoNum type="arabicPeriod"/>
            </a:pPr>
            <a:r>
              <a:rPr lang="ru-RU" sz="6400" dirty="0">
                <a:latin typeface="Arial" panose="020B0604020202020204" pitchFamily="34" charset="0"/>
                <a:cs typeface="Arial" panose="020B0604020202020204" pitchFamily="34" charset="0"/>
              </a:rPr>
              <a:t>«Техника, технологии и техническое творчество», </a:t>
            </a:r>
          </a:p>
          <a:p>
            <a:pPr marL="914400" indent="-914400" algn="l">
              <a:lnSpc>
                <a:spcPct val="120000"/>
              </a:lnSpc>
              <a:spcBef>
                <a:spcPts val="0"/>
              </a:spcBef>
              <a:buFont typeface="+mj-lt"/>
              <a:buAutoNum type="arabicPeriod"/>
            </a:pPr>
            <a:r>
              <a:rPr lang="ru-RU" sz="6400" dirty="0">
                <a:latin typeface="Arial" panose="020B0604020202020204" pitchFamily="34" charset="0"/>
                <a:cs typeface="Arial" panose="020B0604020202020204" pitchFamily="34" charset="0"/>
              </a:rPr>
              <a:t>«Культура дома, </a:t>
            </a:r>
            <a:r>
              <a:rPr lang="ru-RU" sz="6400" dirty="0" err="1">
                <a:latin typeface="Arial" panose="020B0604020202020204" pitchFamily="34" charset="0"/>
                <a:cs typeface="Arial" panose="020B0604020202020204" pitchFamily="34" charset="0"/>
              </a:rPr>
              <a:t>дизайн</a:t>
            </a:r>
            <a:r>
              <a:rPr lang="ru-RU" sz="6400" dirty="0">
                <a:latin typeface="Arial" panose="020B0604020202020204" pitchFamily="34" charset="0"/>
                <a:cs typeface="Arial" panose="020B0604020202020204" pitchFamily="34" charset="0"/>
              </a:rPr>
              <a:t> и технологии», </a:t>
            </a:r>
          </a:p>
          <a:p>
            <a:pPr marL="914400" indent="-914400" algn="l">
              <a:lnSpc>
                <a:spcPct val="120000"/>
              </a:lnSpc>
              <a:spcBef>
                <a:spcPts val="0"/>
              </a:spcBef>
              <a:buFont typeface="+mj-lt"/>
              <a:buAutoNum type="arabicPeriod"/>
            </a:pPr>
            <a:r>
              <a:rPr lang="ru-RU" sz="6400" dirty="0">
                <a:latin typeface="Arial" panose="020B0604020202020204" pitchFamily="34" charset="0"/>
                <a:cs typeface="Arial" panose="020B0604020202020204" pitchFamily="34" charset="0"/>
              </a:rPr>
              <a:t>«Робототехника», </a:t>
            </a:r>
          </a:p>
          <a:p>
            <a:pPr marL="914400" indent="-914400" algn="l">
              <a:lnSpc>
                <a:spcPct val="120000"/>
              </a:lnSpc>
              <a:spcBef>
                <a:spcPts val="0"/>
              </a:spcBef>
              <a:buFont typeface="+mj-lt"/>
              <a:buAutoNum type="arabicPeriod"/>
            </a:pPr>
            <a:r>
              <a:rPr lang="ru-RU" sz="6400" dirty="0">
                <a:solidFill>
                  <a:srgbClr val="0070C0"/>
                </a:solidFill>
                <a:latin typeface="Arial" panose="020B0604020202020204" pitchFamily="34" charset="0"/>
                <a:cs typeface="Arial" panose="020B0604020202020204" pitchFamily="34" charset="0"/>
              </a:rPr>
              <a:t>«Информационная безопасность» </a:t>
            </a:r>
          </a:p>
          <a:p>
            <a:pPr algn="l"/>
            <a:endParaRPr lang="ru-RU" sz="4800" dirty="0"/>
          </a:p>
        </p:txBody>
      </p:sp>
      <p:pic>
        <p:nvPicPr>
          <p:cNvPr id="6" name="Рисунок 5">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1"/>
            <a:ext cx="731519" cy="379970"/>
          </a:xfrm>
          <a:prstGeom prst="rect">
            <a:avLst/>
          </a:prstGeom>
        </p:spPr>
      </p:pic>
      <p:pic>
        <p:nvPicPr>
          <p:cNvPr id="5" name="Рисунок 4">
            <a:extLst>
              <a:ext uri="{FF2B5EF4-FFF2-40B4-BE49-F238E27FC236}">
                <a16:creationId xmlns:a16="http://schemas.microsoft.com/office/drawing/2014/main" id="{9FD79759-D449-7965-C968-798859299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85007"/>
            <a:ext cx="866775" cy="771709"/>
          </a:xfrm>
          <a:prstGeom prst="rect">
            <a:avLst/>
          </a:prstGeom>
        </p:spPr>
      </p:pic>
      <p:graphicFrame>
        <p:nvGraphicFramePr>
          <p:cNvPr id="9" name="Таблица 8">
            <a:extLst>
              <a:ext uri="{FF2B5EF4-FFF2-40B4-BE49-F238E27FC236}">
                <a16:creationId xmlns:a16="http://schemas.microsoft.com/office/drawing/2014/main" id="{C39D0AC7-BFD7-986C-74CC-EE9B54CBF67E}"/>
              </a:ext>
            </a:extLst>
          </p:cNvPr>
          <p:cNvGraphicFramePr>
            <a:graphicFrameLocks noGrp="1"/>
          </p:cNvGraphicFramePr>
          <p:nvPr>
            <p:extLst>
              <p:ext uri="{D42A27DB-BD31-4B8C-83A1-F6EECF244321}">
                <p14:modId xmlns:p14="http://schemas.microsoft.com/office/powerpoint/2010/main" val="3451652283"/>
              </p:ext>
            </p:extLst>
          </p:nvPr>
        </p:nvGraphicFramePr>
        <p:xfrm>
          <a:off x="238351" y="660474"/>
          <a:ext cx="7352120" cy="6137879"/>
        </p:xfrm>
        <a:graphic>
          <a:graphicData uri="http://schemas.openxmlformats.org/drawingml/2006/table">
            <a:tbl>
              <a:tblPr firstRow="1" firstCol="1" bandRow="1">
                <a:tableStyleId>{5C22544A-7EE6-4342-B048-85BDC9FD1C3A}</a:tableStyleId>
              </a:tblPr>
              <a:tblGrid>
                <a:gridCol w="3220544">
                  <a:extLst>
                    <a:ext uri="{9D8B030D-6E8A-4147-A177-3AD203B41FA5}">
                      <a16:colId xmlns:a16="http://schemas.microsoft.com/office/drawing/2014/main" val="737316291"/>
                    </a:ext>
                  </a:extLst>
                </a:gridCol>
                <a:gridCol w="650421">
                  <a:extLst>
                    <a:ext uri="{9D8B030D-6E8A-4147-A177-3AD203B41FA5}">
                      <a16:colId xmlns:a16="http://schemas.microsoft.com/office/drawing/2014/main" val="1191774255"/>
                    </a:ext>
                  </a:extLst>
                </a:gridCol>
                <a:gridCol w="650421">
                  <a:extLst>
                    <a:ext uri="{9D8B030D-6E8A-4147-A177-3AD203B41FA5}">
                      <a16:colId xmlns:a16="http://schemas.microsoft.com/office/drawing/2014/main" val="1534795359"/>
                    </a:ext>
                  </a:extLst>
                </a:gridCol>
                <a:gridCol w="650421">
                  <a:extLst>
                    <a:ext uri="{9D8B030D-6E8A-4147-A177-3AD203B41FA5}">
                      <a16:colId xmlns:a16="http://schemas.microsoft.com/office/drawing/2014/main" val="2188169951"/>
                    </a:ext>
                  </a:extLst>
                </a:gridCol>
                <a:gridCol w="650421">
                  <a:extLst>
                    <a:ext uri="{9D8B030D-6E8A-4147-A177-3AD203B41FA5}">
                      <a16:colId xmlns:a16="http://schemas.microsoft.com/office/drawing/2014/main" val="3159840474"/>
                    </a:ext>
                  </a:extLst>
                </a:gridCol>
                <a:gridCol w="764946">
                  <a:extLst>
                    <a:ext uri="{9D8B030D-6E8A-4147-A177-3AD203B41FA5}">
                      <a16:colId xmlns:a16="http://schemas.microsoft.com/office/drawing/2014/main" val="619329326"/>
                    </a:ext>
                  </a:extLst>
                </a:gridCol>
                <a:gridCol w="764946">
                  <a:extLst>
                    <a:ext uri="{9D8B030D-6E8A-4147-A177-3AD203B41FA5}">
                      <a16:colId xmlns:a16="http://schemas.microsoft.com/office/drawing/2014/main" val="599965069"/>
                    </a:ext>
                  </a:extLst>
                </a:gridCol>
              </a:tblGrid>
              <a:tr h="215588">
                <a:tc rowSpan="2">
                  <a:txBody>
                    <a:bodyPr/>
                    <a:lstStyle/>
                    <a:p>
                      <a:pPr marL="5715" algn="ctr"/>
                      <a:r>
                        <a:rPr lang="ru-RU" sz="1100" dirty="0">
                          <a:effectLst/>
                          <a:latin typeface="Arial" panose="020B0604020202020204" pitchFamily="34" charset="0"/>
                          <a:cs typeface="Arial" panose="020B0604020202020204" pitchFamily="34" charset="0"/>
                        </a:rPr>
                        <a:t>Вид практики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gridSpan="6">
                  <a:txBody>
                    <a:bodyPr/>
                    <a:lstStyle/>
                    <a:p>
                      <a:pPr algn="ctr"/>
                      <a:r>
                        <a:rPr lang="ru-RU" sz="1100">
                          <a:effectLst/>
                          <a:latin typeface="Arial" panose="020B0604020202020204" pitchFamily="34" charset="0"/>
                          <a:cs typeface="Arial" panose="020B0604020202020204" pitchFamily="34" charset="0"/>
                        </a:rPr>
                        <a:t>Класс</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52703615"/>
                  </a:ext>
                </a:extLst>
              </a:tr>
              <a:tr h="215588">
                <a:tc vMerge="1">
                  <a:txBody>
                    <a:bodyPr/>
                    <a:lstStyle/>
                    <a:p>
                      <a:endParaRPr lang="ru-RU"/>
                    </a:p>
                  </a:txBody>
                  <a:tcPr/>
                </a:tc>
                <a:tc>
                  <a:txBody>
                    <a:bodyPr/>
                    <a:lstStyle/>
                    <a:p>
                      <a:pPr marL="3175" algn="ctr"/>
                      <a:r>
                        <a:rPr lang="ru-RU" sz="1100">
                          <a:effectLst/>
                          <a:latin typeface="Arial" panose="020B0604020202020204" pitchFamily="34" charset="0"/>
                          <a:cs typeface="Arial" panose="020B0604020202020204" pitchFamily="34" charset="0"/>
                        </a:rPr>
                        <a:t>5</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a:txBody>
                    <a:bodyPr/>
                    <a:lstStyle/>
                    <a:p>
                      <a:pPr marL="3175" algn="ctr"/>
                      <a:r>
                        <a:rPr lang="ru-RU" sz="1100" dirty="0">
                          <a:effectLst/>
                          <a:latin typeface="Arial" panose="020B0604020202020204" pitchFamily="34" charset="0"/>
                          <a:cs typeface="Arial" panose="020B0604020202020204" pitchFamily="34" charset="0"/>
                        </a:rPr>
                        <a:t>6</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a:txBody>
                    <a:bodyPr/>
                    <a:lstStyle/>
                    <a:p>
                      <a:pPr marL="3175" algn="ctr"/>
                      <a:r>
                        <a:rPr lang="ru-RU" sz="1100">
                          <a:effectLst/>
                          <a:latin typeface="Arial" panose="020B0604020202020204" pitchFamily="34" charset="0"/>
                          <a:cs typeface="Arial" panose="020B0604020202020204" pitchFamily="34" charset="0"/>
                        </a:rPr>
                        <a:t>7</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a:txBody>
                    <a:bodyPr/>
                    <a:lstStyle/>
                    <a:p>
                      <a:pPr marL="1905" algn="ctr"/>
                      <a:r>
                        <a:rPr lang="ru-RU" sz="1100">
                          <a:effectLst/>
                          <a:latin typeface="Arial" panose="020B0604020202020204" pitchFamily="34" charset="0"/>
                          <a:cs typeface="Arial" panose="020B0604020202020204" pitchFamily="34" charset="0"/>
                        </a:rPr>
                        <a:t>8</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a:txBody>
                    <a:bodyPr/>
                    <a:lstStyle/>
                    <a:p>
                      <a:pPr marL="3175" algn="ctr"/>
                      <a:r>
                        <a:rPr lang="ru-RU" sz="1100">
                          <a:effectLst/>
                          <a:latin typeface="Arial" panose="020B0604020202020204" pitchFamily="34" charset="0"/>
                          <a:cs typeface="Arial" panose="020B0604020202020204" pitchFamily="34" charset="0"/>
                        </a:rPr>
                        <a:t>9</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a:txBody>
                    <a:bodyPr/>
                    <a:lstStyle/>
                    <a:p>
                      <a:pPr marL="2540" algn="ctr"/>
                      <a:r>
                        <a:rPr lang="ru-RU" sz="1100">
                          <a:effectLst/>
                          <a:latin typeface="Arial" panose="020B0604020202020204" pitchFamily="34" charset="0"/>
                          <a:cs typeface="Arial" panose="020B0604020202020204" pitchFamily="34" charset="0"/>
                        </a:rPr>
                        <a:t>10–11</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extLst>
                  <a:ext uri="{0D108BD9-81ED-4DB2-BD59-A6C34878D82A}">
                    <a16:rowId xmlns:a16="http://schemas.microsoft.com/office/drawing/2014/main" val="791030085"/>
                  </a:ext>
                </a:extLst>
              </a:tr>
              <a:tr h="214066">
                <a:tc gridSpan="7">
                  <a:txBody>
                    <a:bodyPr/>
                    <a:lstStyle/>
                    <a:p>
                      <a:pPr algn="ctr"/>
                      <a:r>
                        <a:rPr lang="ru-RU" sz="1100" dirty="0">
                          <a:effectLst/>
                          <a:latin typeface="Arial" panose="020B0604020202020204" pitchFamily="34" charset="0"/>
                          <a:cs typeface="Arial" panose="020B0604020202020204" pitchFamily="34" charset="0"/>
                        </a:rPr>
                        <a:t>Общие практические работы</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31346771"/>
                  </a:ext>
                </a:extLst>
              </a:tr>
              <a:tr h="150659">
                <a:tc>
                  <a:txBody>
                    <a:bodyPr/>
                    <a:lstStyle/>
                    <a:p>
                      <a:r>
                        <a:rPr lang="ru-RU" sz="1100" dirty="0">
                          <a:effectLst/>
                          <a:latin typeface="Arial" panose="020B0604020202020204" pitchFamily="34" charset="0"/>
                          <a:cs typeface="Arial" panose="020B0604020202020204" pitchFamily="34" charset="0"/>
                        </a:rPr>
                        <a:t>3D-моделирование и печать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254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508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extLst>
                  <a:ext uri="{0D108BD9-81ED-4DB2-BD59-A6C34878D82A}">
                    <a16:rowId xmlns:a16="http://schemas.microsoft.com/office/drawing/2014/main" val="450251510"/>
                  </a:ext>
                </a:extLst>
              </a:tr>
              <a:tr h="296752">
                <a:tc>
                  <a:txBody>
                    <a:bodyPr/>
                    <a:lstStyle/>
                    <a:p>
                      <a:r>
                        <a:rPr lang="ru-RU" sz="1100" dirty="0">
                          <a:effectLst/>
                          <a:latin typeface="Arial" panose="020B0604020202020204" pitchFamily="34" charset="0"/>
                          <a:cs typeface="Arial" panose="020B0604020202020204" pitchFamily="34" charset="0"/>
                        </a:rPr>
                        <a:t>Практика по работе </a:t>
                      </a:r>
                    </a:p>
                    <a:p>
                      <a:r>
                        <a:rPr lang="ru-RU" sz="1100" dirty="0">
                          <a:effectLst/>
                          <a:latin typeface="Arial" panose="020B0604020202020204" pitchFamily="34" charset="0"/>
                          <a:cs typeface="Arial" panose="020B0604020202020204" pitchFamily="34" charset="0"/>
                        </a:rPr>
                        <a:t>на </a:t>
                      </a:r>
                      <a:r>
                        <a:rPr lang="ru-RU" sz="1100" dirty="0" err="1">
                          <a:effectLst/>
                          <a:latin typeface="Arial" panose="020B0604020202020204" pitchFamily="34" charset="0"/>
                          <a:cs typeface="Arial" panose="020B0604020202020204" pitchFamily="34" charset="0"/>
                        </a:rPr>
                        <a:t>лазерногравировальном</a:t>
                      </a:r>
                      <a:r>
                        <a:rPr lang="ru-RU" sz="1100" dirty="0">
                          <a:effectLst/>
                          <a:latin typeface="Arial" panose="020B0604020202020204" pitchFamily="34" charset="0"/>
                          <a:cs typeface="Arial" panose="020B0604020202020204" pitchFamily="34" charset="0"/>
                        </a:rPr>
                        <a:t> станке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4127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4127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254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508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extLst>
                  <a:ext uri="{0D108BD9-81ED-4DB2-BD59-A6C34878D82A}">
                    <a16:rowId xmlns:a16="http://schemas.microsoft.com/office/drawing/2014/main" val="2594966828"/>
                  </a:ext>
                </a:extLst>
              </a:tr>
              <a:tr h="168414">
                <a:tc>
                  <a:txBody>
                    <a:bodyPr/>
                    <a:lstStyle/>
                    <a:p>
                      <a:r>
                        <a:rPr lang="ru-RU" sz="1100" dirty="0">
                          <a:effectLst/>
                          <a:latin typeface="Arial" panose="020B0604020202020204" pitchFamily="34" charset="0"/>
                          <a:cs typeface="Arial" panose="020B0604020202020204" pitchFamily="34" charset="0"/>
                        </a:rPr>
                        <a:t>Промышленный дизайн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4127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4127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4127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254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508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extLst>
                  <a:ext uri="{0D108BD9-81ED-4DB2-BD59-A6C34878D82A}">
                    <a16:rowId xmlns:a16="http://schemas.microsoft.com/office/drawing/2014/main" val="1371112093"/>
                  </a:ext>
                </a:extLst>
              </a:tr>
              <a:tr h="215588">
                <a:tc gridSpan="7">
                  <a:txBody>
                    <a:bodyPr/>
                    <a:lstStyle/>
                    <a:p>
                      <a:pPr algn="ctr"/>
                      <a:r>
                        <a:rPr lang="ru-RU" sz="1100" dirty="0">
                          <a:effectLst/>
                          <a:latin typeface="Arial" panose="020B0604020202020204" pitchFamily="34" charset="0"/>
                          <a:cs typeface="Arial" panose="020B0604020202020204" pitchFamily="34" charset="0"/>
                        </a:rPr>
                        <a:t>1) Профиль «Техника, технологии и техническое творчество»</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26167393"/>
                  </a:ext>
                </a:extLst>
              </a:tr>
              <a:tr h="296752">
                <a:tc>
                  <a:txBody>
                    <a:bodyPr/>
                    <a:lstStyle/>
                    <a:p>
                      <a:r>
                        <a:rPr lang="ru-RU" sz="1100" dirty="0">
                          <a:effectLst/>
                          <a:latin typeface="Arial" panose="020B0604020202020204" pitchFamily="34" charset="0"/>
                          <a:cs typeface="Arial" panose="020B0604020202020204" pitchFamily="34" charset="0"/>
                        </a:rPr>
                        <a:t>Практика по ручной деревообработке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254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381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tc>
                  <a:txBody>
                    <a:bodyPr/>
                    <a:lstStyle/>
                    <a:p>
                      <a:pPr marL="508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42979" marT="3364" marB="0"/>
                </a:tc>
                <a:extLst>
                  <a:ext uri="{0D108BD9-81ED-4DB2-BD59-A6C34878D82A}">
                    <a16:rowId xmlns:a16="http://schemas.microsoft.com/office/drawing/2014/main" val="1841552543"/>
                  </a:ext>
                </a:extLst>
              </a:tr>
              <a:tr h="150659">
                <a:tc rowSpan="2">
                  <a:txBody>
                    <a:bodyPr/>
                    <a:lstStyle/>
                    <a:p>
                      <a:pPr marR="34290" algn="ctr"/>
                      <a:r>
                        <a:rPr lang="ru-RU" sz="1100" dirty="0">
                          <a:effectLst/>
                          <a:latin typeface="Arial" panose="020B0604020202020204" pitchFamily="34" charset="0"/>
                          <a:cs typeface="Arial" panose="020B0604020202020204" pitchFamily="34" charset="0"/>
                        </a:rPr>
                        <a:t>Вид практики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nchor="ctr"/>
                </a:tc>
                <a:tc gridSpan="4">
                  <a:txBody>
                    <a:bodyPr/>
                    <a:lstStyle/>
                    <a:p>
                      <a:pPr marR="290830" algn="r"/>
                      <a:r>
                        <a:rPr lang="ru-RU" sz="1100" dirty="0">
                          <a:effectLst/>
                          <a:latin typeface="Arial" panose="020B0604020202020204" pitchFamily="34" charset="0"/>
                          <a:cs typeface="Arial" panose="020B0604020202020204" pitchFamily="34" charset="0"/>
                        </a:rPr>
                        <a:t>Класс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182989189"/>
                  </a:ext>
                </a:extLst>
              </a:tr>
              <a:tr h="214575">
                <a:tc vMerge="1">
                  <a:txBody>
                    <a:bodyPr/>
                    <a:lstStyle/>
                    <a:p>
                      <a:endParaRPr lang="ru-RU"/>
                    </a:p>
                  </a:txBody>
                  <a:tcPr/>
                </a:tc>
                <a:tc>
                  <a:txBody>
                    <a:bodyPr/>
                    <a:lstStyle/>
                    <a:p>
                      <a:pPr marR="36195" algn="ctr"/>
                      <a:r>
                        <a:rPr lang="ru-RU" sz="1100" dirty="0">
                          <a:effectLst/>
                          <a:latin typeface="Arial" panose="020B0604020202020204" pitchFamily="34" charset="0"/>
                          <a:cs typeface="Arial" panose="020B0604020202020204" pitchFamily="34" charset="0"/>
                        </a:rPr>
                        <a:t>5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6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7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7465" algn="ctr"/>
                      <a:r>
                        <a:rPr lang="ru-RU" sz="1100" dirty="0">
                          <a:effectLst/>
                          <a:latin typeface="Arial" panose="020B0604020202020204" pitchFamily="34" charset="0"/>
                          <a:cs typeface="Arial" panose="020B0604020202020204" pitchFamily="34" charset="0"/>
                        </a:rPr>
                        <a:t>8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9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10-11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4097683159"/>
                  </a:ext>
                </a:extLst>
              </a:tr>
              <a:tr h="296752">
                <a:tc>
                  <a:txBody>
                    <a:bodyPr/>
                    <a:lstStyle/>
                    <a:p>
                      <a:r>
                        <a:rPr lang="ru-RU" sz="1100" dirty="0">
                          <a:effectLst/>
                          <a:latin typeface="Arial" panose="020B0604020202020204" pitchFamily="34" charset="0"/>
                          <a:cs typeface="Arial" panose="020B0604020202020204" pitchFamily="34" charset="0"/>
                        </a:rPr>
                        <a:t>Практика по механической деревообработке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879481060"/>
                  </a:ext>
                </a:extLst>
              </a:tr>
              <a:tr h="296752">
                <a:tc>
                  <a:txBody>
                    <a:bodyPr/>
                    <a:lstStyle/>
                    <a:p>
                      <a:r>
                        <a:rPr lang="ru-RU" sz="1100" dirty="0">
                          <a:effectLst/>
                          <a:latin typeface="Arial" panose="020B0604020202020204" pitchFamily="34" charset="0"/>
                          <a:cs typeface="Arial" panose="020B0604020202020204" pitchFamily="34" charset="0"/>
                        </a:rPr>
                        <a:t>Практика по ручной металлообработке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nchor="ctr"/>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2455638190"/>
                  </a:ext>
                </a:extLst>
              </a:tr>
              <a:tr h="296752">
                <a:tc>
                  <a:txBody>
                    <a:bodyPr/>
                    <a:lstStyle/>
                    <a:p>
                      <a:r>
                        <a:rPr lang="ru-RU" sz="1100">
                          <a:effectLst/>
                          <a:latin typeface="Arial" panose="020B0604020202020204" pitchFamily="34" charset="0"/>
                          <a:cs typeface="Arial" panose="020B0604020202020204" pitchFamily="34" charset="0"/>
                        </a:rPr>
                        <a:t>Практика по механической металлообработке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373686321"/>
                  </a:ext>
                </a:extLst>
              </a:tr>
              <a:tr h="150659">
                <a:tc>
                  <a:txBody>
                    <a:bodyPr/>
                    <a:lstStyle/>
                    <a:p>
                      <a:r>
                        <a:rPr lang="ru-RU" sz="1100" dirty="0" err="1">
                          <a:effectLst/>
                          <a:latin typeface="Arial" panose="020B0604020202020204" pitchFamily="34" charset="0"/>
                          <a:cs typeface="Arial" panose="020B0604020202020204" pitchFamily="34" charset="0"/>
                        </a:rPr>
                        <a:t>Электрорадиотехника</a:t>
                      </a: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843977008"/>
                  </a:ext>
                </a:extLst>
              </a:tr>
              <a:tr h="223705">
                <a:tc gridSpan="7">
                  <a:txBody>
                    <a:bodyPr/>
                    <a:lstStyle/>
                    <a:p>
                      <a:pPr algn="ctr"/>
                      <a:r>
                        <a:rPr lang="ru-RU" sz="1100" dirty="0">
                          <a:effectLst/>
                          <a:latin typeface="Arial" panose="020B0604020202020204" pitchFamily="34" charset="0"/>
                          <a:cs typeface="Arial" panose="020B0604020202020204" pitchFamily="34" charset="0"/>
                        </a:rPr>
                        <a:t>2) Профиль «Культура дома, дизайн и технологии»*</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36542901"/>
                  </a:ext>
                </a:extLst>
              </a:tr>
              <a:tr h="298781">
                <a:tc>
                  <a:txBody>
                    <a:bodyPr/>
                    <a:lstStyle/>
                    <a:p>
                      <a:pPr marR="25400" algn="just"/>
                      <a:r>
                        <a:rPr lang="ru-RU" sz="1100" dirty="0">
                          <a:effectLst/>
                          <a:latin typeface="Arial" panose="020B0604020202020204" pitchFamily="34" charset="0"/>
                          <a:cs typeface="Arial" panose="020B0604020202020204" pitchFamily="34" charset="0"/>
                        </a:rPr>
                        <a:t>Ручная обработка швейного изделия или узла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556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63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254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594619600"/>
                  </a:ext>
                </a:extLst>
              </a:tr>
              <a:tr h="442846">
                <a:tc>
                  <a:txBody>
                    <a:bodyPr/>
                    <a:lstStyle/>
                    <a:p>
                      <a:r>
                        <a:rPr lang="ru-RU" sz="1100" dirty="0">
                          <a:effectLst/>
                          <a:latin typeface="Arial" panose="020B0604020202020204" pitchFamily="34" charset="0"/>
                          <a:cs typeface="Arial" panose="020B0604020202020204" pitchFamily="34" charset="0"/>
                        </a:rPr>
                        <a:t>Обработка швейного изделия или узла </a:t>
                      </a:r>
                    </a:p>
                    <a:p>
                      <a:r>
                        <a:rPr lang="ru-RU" sz="1100" dirty="0">
                          <a:effectLst/>
                          <a:latin typeface="Arial" panose="020B0604020202020204" pitchFamily="34" charset="0"/>
                          <a:cs typeface="Arial" panose="020B0604020202020204" pitchFamily="34" charset="0"/>
                        </a:rPr>
                        <a:t>на швейно-вышивальном оборудовании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90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262260781"/>
                  </a:ext>
                </a:extLst>
              </a:tr>
              <a:tr h="296752">
                <a:tc>
                  <a:txBody>
                    <a:bodyPr/>
                    <a:lstStyle/>
                    <a:p>
                      <a:pPr algn="just"/>
                      <a:r>
                        <a:rPr lang="ru-RU" sz="1100" b="1" kern="1200" dirty="0">
                          <a:solidFill>
                            <a:schemeClr val="lt1"/>
                          </a:solidFill>
                          <a:effectLst/>
                          <a:latin typeface="Arial" panose="020B0604020202020204" pitchFamily="34" charset="0"/>
                          <a:ea typeface="+mn-ea"/>
                          <a:cs typeface="Arial" panose="020B0604020202020204" pitchFamily="34" charset="0"/>
                        </a:rPr>
                        <a:t>Механическая обработка швейного изделия или узла </a:t>
                      </a:r>
                    </a:p>
                  </a:txBody>
                  <a:tcPr marL="40363" marR="19808" marT="3364" marB="0"/>
                </a:tc>
                <a:tc>
                  <a:txBody>
                    <a:bodyPr/>
                    <a:lstStyle/>
                    <a:p>
                      <a:pPr marL="190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2287505796"/>
                  </a:ext>
                </a:extLst>
              </a:tr>
              <a:tr h="168414">
                <a:tc>
                  <a:txBody>
                    <a:bodyPr/>
                    <a:lstStyle/>
                    <a:p>
                      <a:r>
                        <a:rPr lang="ru-RU" sz="1100">
                          <a:effectLst/>
                          <a:latin typeface="Arial" panose="020B0604020202020204" pitchFamily="34" charset="0"/>
                          <a:cs typeface="Arial" panose="020B0604020202020204" pitchFamily="34" charset="0"/>
                        </a:rPr>
                        <a:t>Моделирование швейных изделий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nchor="ctr"/>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2820296914"/>
                  </a:ext>
                </a:extLst>
              </a:tr>
              <a:tr h="442846">
                <a:tc>
                  <a:txBody>
                    <a:bodyPr/>
                    <a:lstStyle/>
                    <a:p>
                      <a:r>
                        <a:rPr lang="ru-RU" sz="1100" dirty="0">
                          <a:effectLst/>
                          <a:latin typeface="Arial" panose="020B0604020202020204" pitchFamily="34" charset="0"/>
                          <a:cs typeface="Arial" panose="020B0604020202020204" pitchFamily="34" charset="0"/>
                        </a:rPr>
                        <a:t>Моделирование швейных изделий </a:t>
                      </a:r>
                    </a:p>
                    <a:p>
                      <a:r>
                        <a:rPr lang="ru-RU" sz="1100" dirty="0">
                          <a:effectLst/>
                          <a:latin typeface="Arial" panose="020B0604020202020204" pitchFamily="34" charset="0"/>
                          <a:cs typeface="Arial" panose="020B0604020202020204" pitchFamily="34" charset="0"/>
                        </a:rPr>
                        <a:t>с использованием графических редакторов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90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635"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127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L="254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1247130026"/>
                  </a:ext>
                </a:extLst>
              </a:tr>
              <a:tr h="264286">
                <a:tc gridSpan="7">
                  <a:txBody>
                    <a:bodyPr/>
                    <a:lstStyle/>
                    <a:p>
                      <a:pPr algn="ctr"/>
                      <a:r>
                        <a:rPr lang="ru-RU" sz="1100" dirty="0">
                          <a:effectLst/>
                          <a:latin typeface="Arial" panose="020B0604020202020204" pitchFamily="34" charset="0"/>
                          <a:cs typeface="Arial" panose="020B0604020202020204" pitchFamily="34" charset="0"/>
                        </a:rPr>
                        <a:t>3) Профиль «Робототехника»</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28811862"/>
                  </a:ext>
                </a:extLst>
              </a:tr>
              <a:tr h="588939">
                <a:tc>
                  <a:txBody>
                    <a:bodyPr/>
                    <a:lstStyle/>
                    <a:p>
                      <a:r>
                        <a:rPr lang="ru-RU" sz="1100">
                          <a:effectLst/>
                          <a:latin typeface="Arial" panose="020B0604020202020204" pitchFamily="34" charset="0"/>
                          <a:cs typeface="Arial" panose="020B0604020202020204" pitchFamily="34" charset="0"/>
                        </a:rPr>
                        <a:t>Комплексное практическое задание для выполнения очно или в симуляторах TRIK Studio и Tinkercad.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5560" algn="ct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830"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619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tc>
                  <a:txBody>
                    <a:bodyPr/>
                    <a:lstStyle/>
                    <a:p>
                      <a:pPr marR="34925" algn="ct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40363" marR="19808" marT="3364" marB="0"/>
                </a:tc>
                <a:extLst>
                  <a:ext uri="{0D108BD9-81ED-4DB2-BD59-A6C34878D82A}">
                    <a16:rowId xmlns:a16="http://schemas.microsoft.com/office/drawing/2014/main" val="3012486501"/>
                  </a:ext>
                </a:extLst>
              </a:tr>
            </a:tbl>
          </a:graphicData>
        </a:graphic>
      </p:graphicFrame>
      <p:sp>
        <p:nvSpPr>
          <p:cNvPr id="10" name="Rectangle 2">
            <a:extLst>
              <a:ext uri="{FF2B5EF4-FFF2-40B4-BE49-F238E27FC236}">
                <a16:creationId xmlns:a16="http://schemas.microsoft.com/office/drawing/2014/main" id="{DE06544D-0046-F957-D22D-731FDDBE3E51}"/>
              </a:ext>
            </a:extLst>
          </p:cNvPr>
          <p:cNvSpPr>
            <a:spLocks noChangeArrowheads="1"/>
          </p:cNvSpPr>
          <p:nvPr/>
        </p:nvSpPr>
        <p:spPr bwMode="auto">
          <a:xfrm>
            <a:off x="3730625" y="2506663"/>
            <a:ext cx="1394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2" name="TextBox 11">
            <a:extLst>
              <a:ext uri="{FF2B5EF4-FFF2-40B4-BE49-F238E27FC236}">
                <a16:creationId xmlns:a16="http://schemas.microsoft.com/office/drawing/2014/main" id="{FBA80691-2A6F-13F8-DAE6-3DD1B57EC2BD}"/>
              </a:ext>
            </a:extLst>
          </p:cNvPr>
          <p:cNvSpPr txBox="1"/>
          <p:nvPr/>
        </p:nvSpPr>
        <p:spPr>
          <a:xfrm>
            <a:off x="866775" y="17670"/>
            <a:ext cx="10984563" cy="646331"/>
          </a:xfrm>
          <a:prstGeom prst="rect">
            <a:avLst/>
          </a:prstGeom>
          <a:noFill/>
        </p:spPr>
        <p:txBody>
          <a:bodyPr wrap="square">
            <a:spAutoFit/>
          </a:bodyPr>
          <a:lstStyle/>
          <a:p>
            <a:pPr algn="ctr"/>
            <a:r>
              <a:rPr lang="ru-RU" b="1" dirty="0">
                <a:latin typeface="Arial" panose="020B0604020202020204" pitchFamily="34" charset="0"/>
                <a:cs typeface="Arial" panose="020B0604020202020204" pitchFamily="34" charset="0"/>
              </a:rPr>
              <a:t>Виды практических работ для обучающихся 5–11 классов</a:t>
            </a:r>
            <a:r>
              <a:rPr lang="en-US" b="1"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школьного этапа олимпиады </a:t>
            </a:r>
          </a:p>
          <a:p>
            <a:pPr algn="ctr"/>
            <a:r>
              <a:rPr lang="ru-RU" b="1" dirty="0">
                <a:latin typeface="Arial" panose="020B0604020202020204" pitchFamily="34" charset="0"/>
                <a:cs typeface="Arial" panose="020B0604020202020204" pitchFamily="34" charset="0"/>
              </a:rPr>
              <a:t>по </a:t>
            </a:r>
            <a:r>
              <a:rPr lang="ru-RU" b="1" dirty="0">
                <a:solidFill>
                  <a:srgbClr val="0070C0"/>
                </a:solidFill>
                <a:latin typeface="Arial" panose="020B0604020202020204" pitchFamily="34" charset="0"/>
                <a:cs typeface="Arial" panose="020B0604020202020204" pitchFamily="34" charset="0"/>
              </a:rPr>
              <a:t>технологии</a:t>
            </a:r>
          </a:p>
        </p:txBody>
      </p:sp>
      <p:sp>
        <p:nvSpPr>
          <p:cNvPr id="14" name="TextBox 13">
            <a:extLst>
              <a:ext uri="{FF2B5EF4-FFF2-40B4-BE49-F238E27FC236}">
                <a16:creationId xmlns:a16="http://schemas.microsoft.com/office/drawing/2014/main" id="{60733131-6596-C66A-B1B4-A40FD96FD37E}"/>
              </a:ext>
            </a:extLst>
          </p:cNvPr>
          <p:cNvSpPr txBox="1"/>
          <p:nvPr/>
        </p:nvSpPr>
        <p:spPr>
          <a:xfrm>
            <a:off x="7928517" y="4626138"/>
            <a:ext cx="3922821" cy="1200329"/>
          </a:xfrm>
          <a:prstGeom prst="rect">
            <a:avLst/>
          </a:prstGeom>
          <a:noFill/>
        </p:spPr>
        <p:txBody>
          <a:bodyPr wrap="square">
            <a:spAutoFit/>
          </a:bodyPr>
          <a:lstStyle/>
          <a:p>
            <a:pPr algn="l"/>
            <a:r>
              <a:rPr lang="ru-RU" sz="1800" b="1" dirty="0">
                <a:solidFill>
                  <a:srgbClr val="FF0000"/>
                </a:solidFill>
                <a:latin typeface="Arial" panose="020B0604020202020204" pitchFamily="34" charset="0"/>
                <a:cs typeface="Arial" panose="020B0604020202020204" pitchFamily="34" charset="0"/>
              </a:rPr>
              <a:t>В 2023–2024 учебном году практический̆ тур по профилю «Информационная безопасность» не предусмотрен</a:t>
            </a:r>
            <a:endParaRPr lang="ru-RU" sz="18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94E5BC6D-CE68-A5F0-41D8-773E454EF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0678" y="6174112"/>
            <a:ext cx="681321" cy="681321"/>
          </a:xfrm>
          <a:prstGeom prst="rect">
            <a:avLst/>
          </a:prstGeom>
        </p:spPr>
      </p:pic>
      <p:sp>
        <p:nvSpPr>
          <p:cNvPr id="8" name="TextBox 7">
            <a:extLst>
              <a:ext uri="{FF2B5EF4-FFF2-40B4-BE49-F238E27FC236}">
                <a16:creationId xmlns:a16="http://schemas.microsoft.com/office/drawing/2014/main" id="{50BF8554-EA06-5ECF-8EE1-4CD60BA45AF6}"/>
              </a:ext>
            </a:extLst>
          </p:cNvPr>
          <p:cNvSpPr txBox="1"/>
          <p:nvPr/>
        </p:nvSpPr>
        <p:spPr>
          <a:xfrm>
            <a:off x="11467817" y="6188790"/>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1179262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pic>
        <p:nvPicPr>
          <p:cNvPr id="9" name="Рисунок 8">
            <a:extLst>
              <a:ext uri="{FF2B5EF4-FFF2-40B4-BE49-F238E27FC236}">
                <a16:creationId xmlns:a16="http://schemas.microsoft.com/office/drawing/2014/main" id="{D2193967-857C-3290-D9C9-888671531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8040" y="5898758"/>
            <a:ext cx="953960" cy="953960"/>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5"/>
          <a:srcRect r="42802" b="70290"/>
          <a:stretch/>
        </p:blipFill>
        <p:spPr>
          <a:xfrm>
            <a:off x="1" y="0"/>
            <a:ext cx="836022" cy="434251"/>
          </a:xfrm>
          <a:prstGeom prst="rect">
            <a:avLst/>
          </a:prstGeom>
        </p:spPr>
      </p:pic>
      <p:sp>
        <p:nvSpPr>
          <p:cNvPr id="5" name="object 2">
            <a:extLst>
              <a:ext uri="{FF2B5EF4-FFF2-40B4-BE49-F238E27FC236}">
                <a16:creationId xmlns:a16="http://schemas.microsoft.com/office/drawing/2014/main" id="{7DAE5674-6AFC-4407-3FE3-523C39ADCDB1}"/>
              </a:ext>
            </a:extLst>
          </p:cNvPr>
          <p:cNvSpPr txBox="1">
            <a:spLocks/>
          </p:cNvSpPr>
          <p:nvPr/>
        </p:nvSpPr>
        <p:spPr>
          <a:xfrm>
            <a:off x="667918" y="53182"/>
            <a:ext cx="10856163" cy="827150"/>
          </a:xfrm>
          <a:prstGeom prst="rect">
            <a:avLst/>
          </a:prstGeom>
        </p:spPr>
        <p:txBody>
          <a:bodyPr vert="horz" wrap="square" lIns="0" tIns="8763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nSpc>
                <a:spcPct val="100000"/>
              </a:lnSpc>
              <a:spcBef>
                <a:spcPts val="0"/>
              </a:spcBef>
            </a:pPr>
            <a:r>
              <a:rPr lang="ru-RU" sz="2400" b="1" spc="-85" dirty="0">
                <a:latin typeface="Arial" panose="020B0604020202020204" pitchFamily="34" charset="0"/>
                <a:cs typeface="Arial" panose="020B0604020202020204" pitchFamily="34" charset="0"/>
              </a:rPr>
              <a:t>О</a:t>
            </a:r>
            <a:r>
              <a:rPr lang="ru-RU" sz="2400" b="1" spc="-70" dirty="0">
                <a:latin typeface="Arial" panose="020B0604020202020204" pitchFamily="34" charset="0"/>
                <a:cs typeface="Arial" panose="020B0604020202020204" pitchFamily="34" charset="0"/>
              </a:rPr>
              <a:t>р</a:t>
            </a:r>
            <a:r>
              <a:rPr lang="ru-RU" sz="2400" b="1" spc="-65" dirty="0">
                <a:latin typeface="Arial" panose="020B0604020202020204" pitchFamily="34" charset="0"/>
                <a:cs typeface="Arial" panose="020B0604020202020204" pitchFamily="34" charset="0"/>
              </a:rPr>
              <a:t>г</a:t>
            </a:r>
            <a:r>
              <a:rPr lang="ru-RU" sz="2400" b="1" spc="-85" dirty="0">
                <a:latin typeface="Arial" panose="020B0604020202020204" pitchFamily="34" charset="0"/>
                <a:cs typeface="Arial" panose="020B0604020202020204" pitchFamily="34" charset="0"/>
              </a:rPr>
              <a:t>а</a:t>
            </a:r>
            <a:r>
              <a:rPr lang="ru-RU" sz="2400" b="1" spc="-90" dirty="0">
                <a:latin typeface="Arial" panose="020B0604020202020204" pitchFamily="34" charset="0"/>
                <a:cs typeface="Arial" panose="020B0604020202020204" pitchFamily="34" charset="0"/>
              </a:rPr>
              <a:t>н</a:t>
            </a:r>
            <a:r>
              <a:rPr lang="ru-RU" sz="2400" b="1" spc="-75" dirty="0">
                <a:latin typeface="Arial" panose="020B0604020202020204" pitchFamily="34" charset="0"/>
                <a:cs typeface="Arial" panose="020B0604020202020204" pitchFamily="34" charset="0"/>
              </a:rPr>
              <a:t>и</a:t>
            </a:r>
            <a:r>
              <a:rPr lang="ru-RU" sz="2400" b="1" spc="-80" dirty="0">
                <a:latin typeface="Arial" panose="020B0604020202020204" pitchFamily="34" charset="0"/>
                <a:cs typeface="Arial" panose="020B0604020202020204" pitchFamily="34" charset="0"/>
              </a:rPr>
              <a:t>з</a:t>
            </a:r>
            <a:r>
              <a:rPr lang="ru-RU" sz="2400" b="1" spc="-85" dirty="0">
                <a:latin typeface="Arial" panose="020B0604020202020204" pitchFamily="34" charset="0"/>
                <a:cs typeface="Arial" panose="020B0604020202020204" pitchFamily="34" charset="0"/>
              </a:rPr>
              <a:t>а</a:t>
            </a:r>
            <a:r>
              <a:rPr lang="ru-RU" sz="2400" b="1" spc="-95" dirty="0">
                <a:latin typeface="Arial" panose="020B0604020202020204" pitchFamily="34" charset="0"/>
                <a:cs typeface="Arial" panose="020B0604020202020204" pitchFamily="34" charset="0"/>
              </a:rPr>
              <a:t>ц</a:t>
            </a:r>
            <a:r>
              <a:rPr lang="ru-RU" sz="2400" b="1" spc="-85" dirty="0">
                <a:latin typeface="Arial" panose="020B0604020202020204" pitchFamily="34" charset="0"/>
                <a:cs typeface="Arial" panose="020B0604020202020204" pitchFamily="34" charset="0"/>
              </a:rPr>
              <a:t>и</a:t>
            </a:r>
            <a:r>
              <a:rPr lang="ru-RU" sz="2400" b="1" spc="-80" dirty="0">
                <a:latin typeface="Arial" panose="020B0604020202020204" pitchFamily="34" charset="0"/>
                <a:cs typeface="Arial" panose="020B0604020202020204" pitchFamily="34" charset="0"/>
              </a:rPr>
              <a:t>о</a:t>
            </a:r>
            <a:r>
              <a:rPr lang="ru-RU" sz="2400" b="1" spc="-90" dirty="0">
                <a:latin typeface="Arial" panose="020B0604020202020204" pitchFamily="34" charset="0"/>
                <a:cs typeface="Arial" panose="020B0604020202020204" pitchFamily="34" charset="0"/>
              </a:rPr>
              <a:t>н</a:t>
            </a:r>
            <a:r>
              <a:rPr lang="ru-RU" sz="2400" b="1" spc="-80" dirty="0">
                <a:latin typeface="Arial" panose="020B0604020202020204" pitchFamily="34" charset="0"/>
                <a:cs typeface="Arial" panose="020B0604020202020204" pitchFamily="34" charset="0"/>
              </a:rPr>
              <a:t>н</a:t>
            </a:r>
            <a:r>
              <a:rPr lang="ru-RU" sz="2400" b="1" spc="-85" dirty="0">
                <a:latin typeface="Arial" panose="020B0604020202020204" pitchFamily="34" charset="0"/>
                <a:cs typeface="Arial" panose="020B0604020202020204" pitchFamily="34" charset="0"/>
              </a:rPr>
              <a:t>а</a:t>
            </a:r>
            <a:r>
              <a:rPr lang="ru-RU" sz="2400" b="1" dirty="0">
                <a:latin typeface="Arial" panose="020B0604020202020204" pitchFamily="34" charset="0"/>
                <a:cs typeface="Arial" panose="020B0604020202020204" pitchFamily="34" charset="0"/>
              </a:rPr>
              <a:t>я</a:t>
            </a:r>
            <a:r>
              <a:rPr lang="ru-RU" sz="2400" b="1" spc="-185" dirty="0">
                <a:latin typeface="Arial" panose="020B0604020202020204" pitchFamily="34" charset="0"/>
                <a:cs typeface="Arial" panose="020B0604020202020204" pitchFamily="34" charset="0"/>
              </a:rPr>
              <a:t> </a:t>
            </a:r>
            <a:r>
              <a:rPr lang="ru-RU" sz="2400" b="1" spc="-80" dirty="0">
                <a:latin typeface="Arial" panose="020B0604020202020204" pitchFamily="34" charset="0"/>
                <a:cs typeface="Arial" panose="020B0604020202020204" pitchFamily="34" charset="0"/>
              </a:rPr>
              <a:t>м</a:t>
            </a:r>
            <a:r>
              <a:rPr lang="ru-RU" sz="2400" b="1" spc="-70" dirty="0">
                <a:latin typeface="Arial" panose="020B0604020202020204" pitchFamily="34" charset="0"/>
                <a:cs typeface="Arial" panose="020B0604020202020204" pitchFamily="34" charset="0"/>
              </a:rPr>
              <a:t>о</a:t>
            </a:r>
            <a:r>
              <a:rPr lang="ru-RU" sz="2400" b="1" spc="-85" dirty="0">
                <a:latin typeface="Arial" panose="020B0604020202020204" pitchFamily="34" charset="0"/>
                <a:cs typeface="Arial" panose="020B0604020202020204" pitchFamily="34" charset="0"/>
              </a:rPr>
              <a:t>дел</a:t>
            </a:r>
            <a:r>
              <a:rPr lang="ru-RU" sz="2400" b="1" dirty="0">
                <a:latin typeface="Arial" panose="020B0604020202020204" pitchFamily="34" charset="0"/>
                <a:cs typeface="Arial" panose="020B0604020202020204" pitchFamily="34" charset="0"/>
              </a:rPr>
              <a:t>ь</a:t>
            </a:r>
            <a:r>
              <a:rPr lang="ru-RU" sz="2400" b="1" spc="-170" dirty="0">
                <a:latin typeface="Arial" panose="020B0604020202020204" pitchFamily="34" charset="0"/>
                <a:cs typeface="Arial" panose="020B0604020202020204" pitchFamily="34" charset="0"/>
              </a:rPr>
              <a:t> </a:t>
            </a:r>
            <a:r>
              <a:rPr lang="ru-RU" sz="2400" b="1" spc="-75" dirty="0">
                <a:latin typeface="Arial" panose="020B0604020202020204" pitchFamily="34" charset="0"/>
                <a:cs typeface="Arial" panose="020B0604020202020204" pitchFamily="34" charset="0"/>
              </a:rPr>
              <a:t>п</a:t>
            </a:r>
            <a:r>
              <a:rPr lang="ru-RU" sz="2400" b="1" spc="-70" dirty="0">
                <a:latin typeface="Arial" panose="020B0604020202020204" pitchFamily="34" charset="0"/>
                <a:cs typeface="Arial" panose="020B0604020202020204" pitchFamily="34" charset="0"/>
              </a:rPr>
              <a:t>р</a:t>
            </a:r>
            <a:r>
              <a:rPr lang="ru-RU" sz="2400" b="1" spc="-80" dirty="0">
                <a:latin typeface="Arial" panose="020B0604020202020204" pitchFamily="34" charset="0"/>
                <a:cs typeface="Arial" panose="020B0604020202020204" pitchFamily="34" charset="0"/>
              </a:rPr>
              <a:t>о</a:t>
            </a:r>
            <a:r>
              <a:rPr lang="ru-RU" sz="2400" b="1" spc="-85" dirty="0">
                <a:latin typeface="Arial" panose="020B0604020202020204" pitchFamily="34" charset="0"/>
                <a:cs typeface="Arial" panose="020B0604020202020204" pitchFamily="34" charset="0"/>
              </a:rPr>
              <a:t>веде</a:t>
            </a:r>
            <a:r>
              <a:rPr lang="ru-RU" sz="2400" b="1" spc="-90" dirty="0">
                <a:latin typeface="Arial" panose="020B0604020202020204" pitchFamily="34" charset="0"/>
                <a:cs typeface="Arial" panose="020B0604020202020204" pitchFamily="34" charset="0"/>
              </a:rPr>
              <a:t>н</a:t>
            </a:r>
            <a:r>
              <a:rPr lang="ru-RU" sz="2400" b="1" spc="-85" dirty="0">
                <a:latin typeface="Arial" panose="020B0604020202020204" pitchFamily="34" charset="0"/>
                <a:cs typeface="Arial" panose="020B0604020202020204" pitchFamily="34" charset="0"/>
              </a:rPr>
              <a:t>и</a:t>
            </a:r>
            <a:r>
              <a:rPr lang="ru-RU" sz="2400" b="1" dirty="0">
                <a:latin typeface="Arial" panose="020B0604020202020204" pitchFamily="34" charset="0"/>
                <a:cs typeface="Arial" panose="020B0604020202020204" pitchFamily="34" charset="0"/>
              </a:rPr>
              <a:t>я</a:t>
            </a:r>
            <a:r>
              <a:rPr lang="ru-RU" sz="2400" b="1" spc="-165" dirty="0">
                <a:latin typeface="Arial" panose="020B0604020202020204" pitchFamily="34" charset="0"/>
                <a:cs typeface="Arial" panose="020B0604020202020204" pitchFamily="34" charset="0"/>
              </a:rPr>
              <a:t> </a:t>
            </a:r>
            <a:r>
              <a:rPr lang="ru-RU" sz="2400" b="1" spc="-80" dirty="0">
                <a:latin typeface="Arial" panose="020B0604020202020204" pitchFamily="34" charset="0"/>
                <a:cs typeface="Arial" panose="020B0604020202020204" pitchFamily="34" charset="0"/>
              </a:rPr>
              <a:t>шко</a:t>
            </a:r>
            <a:r>
              <a:rPr lang="ru-RU" sz="2400" b="1" spc="-85" dirty="0">
                <a:latin typeface="Arial" panose="020B0604020202020204" pitchFamily="34" charset="0"/>
                <a:cs typeface="Arial" panose="020B0604020202020204" pitchFamily="34" charset="0"/>
              </a:rPr>
              <a:t>ль</a:t>
            </a:r>
            <a:r>
              <a:rPr lang="ru-RU" sz="2400" b="1" spc="-80" dirty="0">
                <a:latin typeface="Arial" panose="020B0604020202020204" pitchFamily="34" charset="0"/>
                <a:cs typeface="Arial" panose="020B0604020202020204" pitchFamily="34" charset="0"/>
              </a:rPr>
              <a:t>н</a:t>
            </a:r>
            <a:r>
              <a:rPr lang="ru-RU" sz="2400" b="1" spc="-90" dirty="0">
                <a:latin typeface="Arial" panose="020B0604020202020204" pitchFamily="34" charset="0"/>
                <a:cs typeface="Arial" panose="020B0604020202020204" pitchFamily="34" charset="0"/>
              </a:rPr>
              <a:t>о</a:t>
            </a:r>
            <a:r>
              <a:rPr lang="ru-RU" sz="2400" b="1" spc="-75" dirty="0">
                <a:latin typeface="Arial" panose="020B0604020202020204" pitchFamily="34" charset="0"/>
                <a:cs typeface="Arial" panose="020B0604020202020204" pitchFamily="34" charset="0"/>
              </a:rPr>
              <a:t>г</a:t>
            </a:r>
            <a:r>
              <a:rPr lang="ru-RU" sz="2400" b="1" dirty="0">
                <a:latin typeface="Arial" panose="020B0604020202020204" pitchFamily="34" charset="0"/>
                <a:cs typeface="Arial" panose="020B0604020202020204" pitchFamily="34" charset="0"/>
              </a:rPr>
              <a:t>о</a:t>
            </a:r>
            <a:r>
              <a:rPr lang="ru-RU" sz="2400" b="1" spc="-175" dirty="0">
                <a:latin typeface="Arial" panose="020B0604020202020204" pitchFamily="34" charset="0"/>
                <a:cs typeface="Arial" panose="020B0604020202020204" pitchFamily="34" charset="0"/>
              </a:rPr>
              <a:t> </a:t>
            </a:r>
            <a:r>
              <a:rPr lang="ru-RU" sz="2400" b="1" spc="-65" dirty="0">
                <a:latin typeface="Arial" panose="020B0604020202020204" pitchFamily="34" charset="0"/>
                <a:cs typeface="Arial" panose="020B0604020202020204" pitchFamily="34" charset="0"/>
              </a:rPr>
              <a:t>эт</a:t>
            </a:r>
            <a:r>
              <a:rPr lang="ru-RU" sz="2400" b="1" spc="-85" dirty="0">
                <a:latin typeface="Arial" panose="020B0604020202020204" pitchFamily="34" charset="0"/>
                <a:cs typeface="Arial" panose="020B0604020202020204" pitchFamily="34" charset="0"/>
              </a:rPr>
              <a:t>ап</a:t>
            </a:r>
            <a:r>
              <a:rPr lang="ru-RU" sz="2400" b="1" dirty="0">
                <a:latin typeface="Arial" panose="020B0604020202020204" pitchFamily="34" charset="0"/>
                <a:cs typeface="Arial" panose="020B0604020202020204" pitchFamily="34" charset="0"/>
              </a:rPr>
              <a:t>а </a:t>
            </a:r>
            <a:r>
              <a:rPr lang="ru-RU" sz="2400" b="1" spc="-75" dirty="0">
                <a:latin typeface="Arial" panose="020B0604020202020204" pitchFamily="34" charset="0"/>
                <a:cs typeface="Arial" panose="020B0604020202020204" pitchFamily="34" charset="0"/>
              </a:rPr>
              <a:t>всероссийской</a:t>
            </a:r>
            <a:r>
              <a:rPr lang="ru-RU" sz="2400" b="1" spc="-170" dirty="0">
                <a:latin typeface="Arial" panose="020B0604020202020204" pitchFamily="34" charset="0"/>
                <a:cs typeface="Arial" panose="020B0604020202020204" pitchFamily="34" charset="0"/>
              </a:rPr>
              <a:t> </a:t>
            </a:r>
            <a:r>
              <a:rPr lang="ru-RU" sz="2400" b="1" spc="-70" dirty="0">
                <a:latin typeface="Arial" panose="020B0604020202020204" pitchFamily="34" charset="0"/>
                <a:cs typeface="Arial" panose="020B0604020202020204" pitchFamily="34" charset="0"/>
              </a:rPr>
              <a:t>олимпиады</a:t>
            </a:r>
            <a:r>
              <a:rPr lang="ru-RU" sz="2400" b="1" spc="-180" dirty="0">
                <a:latin typeface="Arial" panose="020B0604020202020204" pitchFamily="34" charset="0"/>
                <a:cs typeface="Arial" panose="020B0604020202020204" pitchFamily="34" charset="0"/>
              </a:rPr>
              <a:t> </a:t>
            </a:r>
            <a:r>
              <a:rPr lang="ru-RU" sz="2400" b="1" spc="-75" dirty="0">
                <a:latin typeface="Arial" panose="020B0604020202020204" pitchFamily="34" charset="0"/>
                <a:cs typeface="Arial" panose="020B0604020202020204" pitchFamily="34" charset="0"/>
              </a:rPr>
              <a:t>школьников</a:t>
            </a:r>
            <a:r>
              <a:rPr lang="ru-RU" sz="2400" b="1" spc="-17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в</a:t>
            </a:r>
            <a:r>
              <a:rPr lang="ru-RU" sz="2400" b="1" spc="-140" dirty="0">
                <a:latin typeface="Arial" panose="020B0604020202020204" pitchFamily="34" charset="0"/>
                <a:cs typeface="Arial" panose="020B0604020202020204" pitchFamily="34" charset="0"/>
              </a:rPr>
              <a:t> </a:t>
            </a:r>
            <a:r>
              <a:rPr lang="ru-RU" sz="2400" b="1" spc="-75" dirty="0">
                <a:latin typeface="Arial" panose="020B0604020202020204" pitchFamily="34" charset="0"/>
                <a:cs typeface="Arial" panose="020B0604020202020204" pitchFamily="34" charset="0"/>
              </a:rPr>
              <a:t>Тюменской</a:t>
            </a:r>
            <a:r>
              <a:rPr lang="ru-RU" sz="2400" b="1" spc="-160" dirty="0">
                <a:latin typeface="Arial" panose="020B0604020202020204" pitchFamily="34" charset="0"/>
                <a:cs typeface="Arial" panose="020B0604020202020204" pitchFamily="34" charset="0"/>
              </a:rPr>
              <a:t> </a:t>
            </a:r>
            <a:r>
              <a:rPr lang="ru-RU" sz="2400" b="1" spc="-65" dirty="0">
                <a:latin typeface="Arial" panose="020B0604020202020204" pitchFamily="34" charset="0"/>
                <a:cs typeface="Arial" panose="020B0604020202020204" pitchFamily="34" charset="0"/>
              </a:rPr>
              <a:t>области</a:t>
            </a:r>
          </a:p>
        </p:txBody>
      </p:sp>
      <p:pic>
        <p:nvPicPr>
          <p:cNvPr id="8" name="Рисунок 7">
            <a:extLst>
              <a:ext uri="{FF2B5EF4-FFF2-40B4-BE49-F238E27FC236}">
                <a16:creationId xmlns:a16="http://schemas.microsoft.com/office/drawing/2014/main" id="{A7A2F76B-4500-D7AC-8993-86CAD3DED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graphicFrame>
        <p:nvGraphicFramePr>
          <p:cNvPr id="6" name="object 3">
            <a:extLst>
              <a:ext uri="{FF2B5EF4-FFF2-40B4-BE49-F238E27FC236}">
                <a16:creationId xmlns:a16="http://schemas.microsoft.com/office/drawing/2014/main" id="{5BB7D044-9A9F-B222-592E-61D647E87D44}"/>
              </a:ext>
            </a:extLst>
          </p:cNvPr>
          <p:cNvGraphicFramePr>
            <a:graphicFrameLocks noGrp="1"/>
          </p:cNvGraphicFramePr>
          <p:nvPr>
            <p:extLst>
              <p:ext uri="{D42A27DB-BD31-4B8C-83A1-F6EECF244321}">
                <p14:modId xmlns:p14="http://schemas.microsoft.com/office/powerpoint/2010/main" val="2015236763"/>
              </p:ext>
            </p:extLst>
          </p:nvPr>
        </p:nvGraphicFramePr>
        <p:xfrm>
          <a:off x="583470" y="961425"/>
          <a:ext cx="11131550" cy="4038544"/>
        </p:xfrm>
        <a:graphic>
          <a:graphicData uri="http://schemas.openxmlformats.org/drawingml/2006/table">
            <a:tbl>
              <a:tblPr firstRow="1" bandRow="1">
                <a:tableStyleId>{2D5ABB26-0587-4C30-8999-92F81FD0307C}</a:tableStyleId>
              </a:tblPr>
              <a:tblGrid>
                <a:gridCol w="6107243">
                  <a:extLst>
                    <a:ext uri="{9D8B030D-6E8A-4147-A177-3AD203B41FA5}">
                      <a16:colId xmlns:a16="http://schemas.microsoft.com/office/drawing/2014/main" val="20000"/>
                    </a:ext>
                  </a:extLst>
                </a:gridCol>
                <a:gridCol w="5024307">
                  <a:extLst>
                    <a:ext uri="{9D8B030D-6E8A-4147-A177-3AD203B41FA5}">
                      <a16:colId xmlns:a16="http://schemas.microsoft.com/office/drawing/2014/main" val="20001"/>
                    </a:ext>
                  </a:extLst>
                </a:gridCol>
              </a:tblGrid>
              <a:tr h="497429">
                <a:tc>
                  <a:txBody>
                    <a:bodyPr/>
                    <a:lstStyle/>
                    <a:p>
                      <a:pPr algn="ctr">
                        <a:lnSpc>
                          <a:spcPct val="100000"/>
                        </a:lnSpc>
                        <a:spcBef>
                          <a:spcPts val="209"/>
                        </a:spcBef>
                      </a:pPr>
                      <a:r>
                        <a:rPr sz="2400" b="1" spc="-5" dirty="0">
                          <a:solidFill>
                            <a:srgbClr val="FFFFFF"/>
                          </a:solidFill>
                          <a:latin typeface="Arial" panose="020B0604020202020204" pitchFamily="34" charset="0"/>
                          <a:cs typeface="Arial" panose="020B0604020202020204" pitchFamily="34" charset="0"/>
                        </a:rPr>
                        <a:t>на</a:t>
                      </a:r>
                      <a:r>
                        <a:rPr sz="2400" b="1" spc="-20" dirty="0">
                          <a:solidFill>
                            <a:srgbClr val="FFFFFF"/>
                          </a:solidFill>
                          <a:latin typeface="Arial" panose="020B0604020202020204" pitchFamily="34" charset="0"/>
                          <a:cs typeface="Arial" panose="020B0604020202020204" pitchFamily="34" charset="0"/>
                        </a:rPr>
                        <a:t> </a:t>
                      </a:r>
                      <a:r>
                        <a:rPr sz="2400" b="1" spc="-10" dirty="0" err="1">
                          <a:solidFill>
                            <a:srgbClr val="FFFFFF"/>
                          </a:solidFill>
                          <a:latin typeface="Arial" panose="020B0604020202020204" pitchFamily="34" charset="0"/>
                          <a:cs typeface="Arial" panose="020B0604020202020204" pitchFamily="34" charset="0"/>
                        </a:rPr>
                        <a:t>платформе</a:t>
                      </a:r>
                      <a:r>
                        <a:rPr sz="2400" b="1" spc="-5" dirty="0">
                          <a:solidFill>
                            <a:srgbClr val="FFFFFF"/>
                          </a:solidFill>
                          <a:latin typeface="Arial" panose="020B0604020202020204" pitchFamily="34" charset="0"/>
                          <a:cs typeface="Arial" panose="020B0604020202020204" pitchFamily="34" charset="0"/>
                        </a:rPr>
                        <a:t> </a:t>
                      </a:r>
                      <a:r>
                        <a:rPr lang="ru-RU" sz="2400" b="1" spc="-5" dirty="0">
                          <a:solidFill>
                            <a:srgbClr val="FFFFFF"/>
                          </a:solidFill>
                          <a:latin typeface="Arial" panose="020B0604020202020204" pitchFamily="34" charset="0"/>
                          <a:cs typeface="Arial" panose="020B0604020202020204" pitchFamily="34" charset="0"/>
                        </a:rPr>
                        <a:t>"</a:t>
                      </a:r>
                      <a:r>
                        <a:rPr sz="2400" b="1" spc="-10" dirty="0" err="1">
                          <a:solidFill>
                            <a:srgbClr val="FFFFFF"/>
                          </a:solidFill>
                          <a:latin typeface="Arial" panose="020B0604020202020204" pitchFamily="34" charset="0"/>
                          <a:cs typeface="Arial" panose="020B0604020202020204" pitchFamily="34" charset="0"/>
                        </a:rPr>
                        <a:t>Сириус</a:t>
                      </a:r>
                      <a:r>
                        <a:rPr lang="ru-RU" sz="2400" b="1" spc="-10" dirty="0">
                          <a:solidFill>
                            <a:srgbClr val="FFFFFF"/>
                          </a:solidFill>
                          <a:latin typeface="Arial" panose="020B0604020202020204" pitchFamily="34" charset="0"/>
                          <a:cs typeface="Arial" panose="020B0604020202020204" pitchFamily="34" charset="0"/>
                        </a:rPr>
                        <a:t>.Курсы</a:t>
                      </a:r>
                      <a:r>
                        <a:rPr lang="ru-RU" sz="2400" b="1" spc="-5" dirty="0">
                          <a:solidFill>
                            <a:srgbClr val="FFFFFF"/>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14196"/>
                    </a:solidFill>
                  </a:tcPr>
                </a:tc>
                <a:tc>
                  <a:txBody>
                    <a:bodyPr/>
                    <a:lstStyle/>
                    <a:p>
                      <a:pPr algn="ctr">
                        <a:lnSpc>
                          <a:spcPct val="100000"/>
                        </a:lnSpc>
                        <a:spcBef>
                          <a:spcPts val="209"/>
                        </a:spcBef>
                      </a:pPr>
                      <a:r>
                        <a:rPr sz="2400" b="1" dirty="0">
                          <a:solidFill>
                            <a:srgbClr val="FFFFFF"/>
                          </a:solidFill>
                          <a:latin typeface="Arial" panose="020B0604020202020204" pitchFamily="34" charset="0"/>
                          <a:cs typeface="Arial" panose="020B0604020202020204" pitchFamily="34" charset="0"/>
                        </a:rPr>
                        <a:t>в</a:t>
                      </a:r>
                      <a:r>
                        <a:rPr sz="2400" b="1" spc="-45" dirty="0">
                          <a:solidFill>
                            <a:srgbClr val="FFFFFF"/>
                          </a:solidFill>
                          <a:latin typeface="Arial" panose="020B0604020202020204" pitchFamily="34" charset="0"/>
                          <a:cs typeface="Arial" panose="020B0604020202020204" pitchFamily="34" charset="0"/>
                        </a:rPr>
                        <a:t> </a:t>
                      </a:r>
                      <a:r>
                        <a:rPr sz="2400" b="1" spc="-15" dirty="0">
                          <a:solidFill>
                            <a:srgbClr val="FFFFFF"/>
                          </a:solidFill>
                          <a:latin typeface="Arial" panose="020B0604020202020204" pitchFamily="34" charset="0"/>
                          <a:cs typeface="Arial" panose="020B0604020202020204" pitchFamily="34" charset="0"/>
                        </a:rPr>
                        <a:t>школе</a:t>
                      </a:r>
                      <a:endParaRPr sz="2400" dirty="0">
                        <a:latin typeface="Arial" panose="020B0604020202020204" pitchFamily="34" charset="0"/>
                        <a:cs typeface="Arial" panose="020B0604020202020204" pitchFamily="34" charset="0"/>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14196"/>
                    </a:solidFill>
                  </a:tcPr>
                </a:tc>
                <a:extLst>
                  <a:ext uri="{0D108BD9-81ED-4DB2-BD59-A6C34878D82A}">
                    <a16:rowId xmlns:a16="http://schemas.microsoft.com/office/drawing/2014/main" val="10000"/>
                  </a:ext>
                </a:extLst>
              </a:tr>
              <a:tr h="716102">
                <a:tc>
                  <a:txBody>
                    <a:bodyPr/>
                    <a:lstStyle/>
                    <a:p>
                      <a:pPr marL="0" marR="852805" indent="0" algn="ctr">
                        <a:lnSpc>
                          <a:spcPct val="100000"/>
                        </a:lnSpc>
                        <a:spcBef>
                          <a:spcPts val="235"/>
                        </a:spcBef>
                      </a:pPr>
                      <a:r>
                        <a:rPr lang="ru-RU" sz="2000" i="1" dirty="0">
                          <a:latin typeface="Arial" panose="020B0604020202020204" pitchFamily="34" charset="0"/>
                          <a:cs typeface="Arial" panose="020B0604020202020204" pitchFamily="34" charset="0"/>
                        </a:rPr>
                        <a:t>очно, на платформе</a:t>
                      </a:r>
                      <a:r>
                        <a:rPr sz="2000" i="1" spc="-50" dirty="0">
                          <a:latin typeface="Arial" panose="020B0604020202020204" pitchFamily="34" charset="0"/>
                          <a:cs typeface="Arial" panose="020B0604020202020204" pitchFamily="34" charset="0"/>
                        </a:rPr>
                        <a:t> </a:t>
                      </a:r>
                      <a:endParaRPr lang="ru-RU" sz="2000" i="1" spc="-50" dirty="0">
                        <a:latin typeface="Arial" panose="020B0604020202020204" pitchFamily="34" charset="0"/>
                        <a:cs typeface="Arial" panose="020B0604020202020204" pitchFamily="34" charset="0"/>
                      </a:endParaRPr>
                    </a:p>
                    <a:p>
                      <a:pPr marL="0" marR="852805" indent="0" algn="ctr">
                        <a:lnSpc>
                          <a:spcPct val="100000"/>
                        </a:lnSpc>
                        <a:spcBef>
                          <a:spcPts val="235"/>
                        </a:spcBef>
                      </a:pPr>
                      <a:r>
                        <a:rPr sz="2000" i="1" spc="-5" dirty="0">
                          <a:latin typeface="Arial" panose="020B0604020202020204" pitchFamily="34" charset="0"/>
                          <a:cs typeface="Arial" panose="020B0604020202020204" pitchFamily="34" charset="0"/>
                        </a:rPr>
                        <a:t>(в</a:t>
                      </a:r>
                      <a:r>
                        <a:rPr sz="2000" i="1" spc="-10" dirty="0">
                          <a:latin typeface="Arial" panose="020B0604020202020204" pitchFamily="34" charset="0"/>
                          <a:cs typeface="Arial" panose="020B0604020202020204" pitchFamily="34" charset="0"/>
                        </a:rPr>
                        <a:t> школе,</a:t>
                      </a:r>
                      <a:r>
                        <a:rPr sz="2000" i="1" spc="-4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дома,</a:t>
                      </a:r>
                      <a:r>
                        <a:rPr sz="2000" i="1" spc="-4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др</a:t>
                      </a:r>
                      <a:r>
                        <a:rPr sz="2000" i="1" dirty="0">
                          <a:latin typeface="Arial" panose="020B0604020202020204" pitchFamily="34" charset="0"/>
                          <a:cs typeface="Arial" panose="020B0604020202020204" pitchFamily="34" charset="0"/>
                        </a:rPr>
                        <a:t>.)</a:t>
                      </a:r>
                      <a:r>
                        <a:rPr lang="ru-RU" sz="2000" i="1" dirty="0">
                          <a:latin typeface="Arial" panose="020B0604020202020204" pitchFamily="34" charset="0"/>
                          <a:cs typeface="Arial" panose="020B0604020202020204" pitchFamily="34" charset="0"/>
                        </a:rPr>
                        <a:t> 24 </a:t>
                      </a:r>
                      <a:r>
                        <a:rPr sz="2000" i="1" dirty="0" err="1">
                          <a:latin typeface="Arial" panose="020B0604020202020204" pitchFamily="34" charset="0"/>
                          <a:cs typeface="Arial" panose="020B0604020202020204" pitchFamily="34" charset="0"/>
                        </a:rPr>
                        <a:t>предмет</a:t>
                      </a:r>
                      <a:r>
                        <a:rPr lang="ru-RU" sz="2000" i="1" dirty="0">
                          <a:latin typeface="Arial" panose="020B0604020202020204" pitchFamily="34" charset="0"/>
                          <a:cs typeface="Arial" panose="020B0604020202020204" pitchFamily="34" charset="0"/>
                        </a:rPr>
                        <a:t>а</a:t>
                      </a:r>
                      <a:endParaRPr sz="20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35"/>
                        </a:spcBef>
                      </a:pPr>
                      <a:r>
                        <a:rPr lang="ru-RU" sz="2000" i="1" spc="-5" dirty="0">
                          <a:latin typeface="Arial" panose="020B0604020202020204" pitchFamily="34" charset="0"/>
                          <a:cs typeface="Arial" panose="020B0604020202020204" pitchFamily="34" charset="0"/>
                        </a:rPr>
                        <a:t>о</a:t>
                      </a:r>
                      <a:r>
                        <a:rPr sz="2000" i="1" spc="-5" dirty="0" err="1">
                          <a:latin typeface="Arial" panose="020B0604020202020204" pitchFamily="34" charset="0"/>
                          <a:cs typeface="Arial" panose="020B0604020202020204" pitchFamily="34" charset="0"/>
                        </a:rPr>
                        <a:t>чно</a:t>
                      </a:r>
                      <a:r>
                        <a:rPr lang="ru-RU" sz="2000" i="1" spc="-5" dirty="0">
                          <a:latin typeface="Arial" panose="020B0604020202020204" pitchFamily="34" charset="0"/>
                          <a:cs typeface="Arial" panose="020B0604020202020204" pitchFamily="34" charset="0"/>
                        </a:rPr>
                        <a:t>, в школе</a:t>
                      </a:r>
                      <a:endParaRPr sz="2000" dirty="0">
                        <a:latin typeface="Arial" panose="020B0604020202020204" pitchFamily="34" charset="0"/>
                        <a:cs typeface="Arial" panose="020B0604020202020204" pitchFamily="34" charset="0"/>
                      </a:endParaRPr>
                    </a:p>
                    <a:p>
                      <a:pPr algn="ctr">
                        <a:lnSpc>
                          <a:spcPct val="100000"/>
                        </a:lnSpc>
                      </a:pPr>
                      <a:r>
                        <a:rPr lang="ru-RU" sz="2000" i="1" spc="-15" dirty="0">
                          <a:latin typeface="Arial" panose="020B0604020202020204" pitchFamily="34" charset="0"/>
                          <a:cs typeface="Arial" panose="020B0604020202020204" pitchFamily="34" charset="0"/>
                        </a:rPr>
                        <a:t>3</a:t>
                      </a:r>
                      <a:r>
                        <a:rPr sz="2000" i="1" spc="-15"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предмет</a:t>
                      </a:r>
                      <a:r>
                        <a:rPr lang="ru-RU" sz="2000" i="1" dirty="0">
                          <a:latin typeface="Arial" panose="020B0604020202020204" pitchFamily="34" charset="0"/>
                          <a:cs typeface="Arial" panose="020B0604020202020204" pitchFamily="34" charset="0"/>
                        </a:rPr>
                        <a:t>а</a:t>
                      </a:r>
                      <a:r>
                        <a:rPr sz="2000" i="1" spc="-60" dirty="0">
                          <a:latin typeface="Arial" panose="020B0604020202020204" pitchFamily="34" charset="0"/>
                          <a:cs typeface="Arial" panose="020B0604020202020204" pitchFamily="34" charset="0"/>
                        </a:rPr>
                        <a:t> </a:t>
                      </a:r>
                      <a:r>
                        <a:rPr lang="ru-RU" sz="2000" i="1" spc="-5" dirty="0">
                          <a:latin typeface="Arial" panose="020B0604020202020204" pitchFamily="34" charset="0"/>
                          <a:cs typeface="Arial" panose="020B0604020202020204" pitchFamily="34" charset="0"/>
                        </a:rPr>
                        <a:t>(практика</a:t>
                      </a:r>
                      <a:r>
                        <a:rPr sz="2000" i="1" spc="-5"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1"/>
                  </a:ext>
                </a:extLst>
              </a:tr>
              <a:tr h="1900644">
                <a:tc>
                  <a:txBody>
                    <a:bodyPr/>
                    <a:lstStyle/>
                    <a:p>
                      <a:pPr marL="291465" marR="285115" indent="170180" algn="ctr">
                        <a:lnSpc>
                          <a:spcPct val="100000"/>
                        </a:lnSpc>
                        <a:spcBef>
                          <a:spcPts val="265"/>
                        </a:spcBef>
                      </a:pPr>
                      <a:r>
                        <a:rPr lang="ru-RU" sz="1600" i="1" spc="-5" dirty="0">
                          <a:solidFill>
                            <a:schemeClr val="bg1"/>
                          </a:solidFill>
                          <a:latin typeface="Arial" panose="020B0604020202020204" pitchFamily="34" charset="0"/>
                          <a:cs typeface="Arial" panose="020B0604020202020204" pitchFamily="34" charset="0"/>
                        </a:rPr>
                        <a:t>астрономия, биология, география, иностранный язык (английский, немецкий, французский, испанский, китайский, итальянский), информатика, искусство (мировая художественная культура), история, литература, математика, обществознание, основы безопасности жизнедеятельности (теория), право, русский язык, технология (теория), физика, физическая культура (теория), химия, экология, экономика</a:t>
                      </a:r>
                      <a:endParaRPr sz="1600" dirty="0">
                        <a:solidFill>
                          <a:schemeClr val="bg1"/>
                        </a:solidFill>
                        <a:latin typeface="Arial" panose="020B0604020202020204" pitchFamily="34" charset="0"/>
                        <a:cs typeface="Arial" panose="020B0604020202020204" pitchFamily="34" charset="0"/>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tc>
                  <a:txBody>
                    <a:bodyPr/>
                    <a:lstStyle/>
                    <a:p>
                      <a:pPr marL="0" marR="513715" indent="0" algn="ctr">
                        <a:lnSpc>
                          <a:spcPct val="100000"/>
                        </a:lnSpc>
                        <a:spcBef>
                          <a:spcPts val="265"/>
                        </a:spcBef>
                      </a:pPr>
                      <a:endParaRPr lang="ru-RU" sz="1600" i="1" spc="-10" dirty="0">
                        <a:solidFill>
                          <a:schemeClr val="bg1"/>
                        </a:solidFill>
                        <a:latin typeface="Arial" panose="020B0604020202020204" pitchFamily="34" charset="0"/>
                        <a:cs typeface="Arial" panose="020B0604020202020204" pitchFamily="34" charset="0"/>
                      </a:endParaRP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технология, </a:t>
                      </a: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физическая культура, </a:t>
                      </a:r>
                    </a:p>
                    <a:p>
                      <a:pPr marL="0" marR="513715" indent="0" algn="ctr">
                        <a:lnSpc>
                          <a:spcPct val="100000"/>
                        </a:lnSpc>
                        <a:spcBef>
                          <a:spcPts val="265"/>
                        </a:spcBef>
                      </a:pPr>
                      <a:r>
                        <a:rPr lang="ru-RU" sz="1600" i="1" spc="-10" dirty="0">
                          <a:solidFill>
                            <a:schemeClr val="bg1"/>
                          </a:solidFill>
                          <a:latin typeface="Arial" panose="020B0604020202020204" pitchFamily="34" charset="0"/>
                          <a:cs typeface="Arial" panose="020B0604020202020204" pitchFamily="34" charset="0"/>
                        </a:rPr>
                        <a:t>основы безопасности жизнедеятельности</a:t>
                      </a:r>
                      <a:endParaRPr sz="1600" dirty="0">
                        <a:solidFill>
                          <a:schemeClr val="bg1"/>
                        </a:solidFill>
                        <a:latin typeface="Arial" panose="020B0604020202020204" pitchFamily="34" charset="0"/>
                        <a:cs typeface="Arial" panose="020B0604020202020204" pitchFamily="34" charset="0"/>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472C4"/>
                    </a:solidFill>
                  </a:tcPr>
                </a:tc>
                <a:extLst>
                  <a:ext uri="{0D108BD9-81ED-4DB2-BD59-A6C34878D82A}">
                    <a16:rowId xmlns:a16="http://schemas.microsoft.com/office/drawing/2014/main" val="10002"/>
                  </a:ext>
                </a:extLst>
              </a:tr>
              <a:tr h="840638">
                <a:tc gridSpan="2">
                  <a:txBody>
                    <a:bodyPr/>
                    <a:lstStyle/>
                    <a:p>
                      <a:pPr algn="ctr">
                        <a:lnSpc>
                          <a:spcPct val="100000"/>
                        </a:lnSpc>
                        <a:spcBef>
                          <a:spcPts val="210"/>
                        </a:spcBef>
                      </a:pPr>
                      <a:r>
                        <a:rPr sz="2000" b="1" spc="-5" dirty="0">
                          <a:latin typeface="Arial" panose="020B0604020202020204" pitchFamily="34" charset="0"/>
                          <a:cs typeface="Arial" panose="020B0604020202020204" pitchFamily="34" charset="0"/>
                        </a:rPr>
                        <a:t>Информация</a:t>
                      </a:r>
                      <a:r>
                        <a:rPr sz="2000" b="1" spc="-10"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размещена</a:t>
                      </a:r>
                      <a:r>
                        <a:rPr sz="2000" b="1" spc="5"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на</a:t>
                      </a:r>
                      <a:r>
                        <a:rPr sz="2000" b="1" spc="-15"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сайте</a:t>
                      </a:r>
                      <a:endParaRPr sz="2000" dirty="0">
                        <a:latin typeface="Arial" panose="020B0604020202020204" pitchFamily="34" charset="0"/>
                        <a:cs typeface="Arial" panose="020B0604020202020204" pitchFamily="34" charset="0"/>
                      </a:endParaRPr>
                    </a:p>
                    <a:p>
                      <a:pPr marL="1270" algn="ctr">
                        <a:lnSpc>
                          <a:spcPct val="100000"/>
                        </a:lnSpc>
                        <a:spcBef>
                          <a:spcPts val="5"/>
                        </a:spcBef>
                      </a:pPr>
                      <a:r>
                        <a:rPr lang="en-US" sz="2000" b="1" u="heavy" spc="-10" dirty="0">
                          <a:solidFill>
                            <a:srgbClr val="2997E2"/>
                          </a:solidFill>
                          <a:uFill>
                            <a:solidFill>
                              <a:srgbClr val="2997E2"/>
                            </a:solidFill>
                          </a:uFill>
                          <a:latin typeface="Arial" panose="020B0604020202020204" pitchFamily="34" charset="0"/>
                          <a:cs typeface="Arial" panose="020B0604020202020204" pitchFamily="34" charset="0"/>
                          <a:hlinkClick r:id="rId7"/>
                        </a:rPr>
                        <a:t>https://np.fmschool72.ru/olimpiadi/vsosh</a:t>
                      </a:r>
                      <a:r>
                        <a:rPr lang="ru-RU" sz="2000" b="1" u="heavy" spc="-10" dirty="0">
                          <a:solidFill>
                            <a:srgbClr val="2997E2"/>
                          </a:solidFill>
                          <a:uFill>
                            <a:solidFill>
                              <a:srgbClr val="2997E2"/>
                            </a:solidFill>
                          </a:uFill>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2" name="Рисунок 1">
            <a:extLst>
              <a:ext uri="{FF2B5EF4-FFF2-40B4-BE49-F238E27FC236}">
                <a16:creationId xmlns:a16="http://schemas.microsoft.com/office/drawing/2014/main" id="{878A28E7-E596-CC74-7B75-D80C05B619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38041" y="1283"/>
            <a:ext cx="953959" cy="1026328"/>
          </a:xfrm>
          <a:prstGeom prst="rect">
            <a:avLst/>
          </a:prstGeom>
        </p:spPr>
      </p:pic>
      <p:sp>
        <p:nvSpPr>
          <p:cNvPr id="10" name="TextBox 9">
            <a:extLst>
              <a:ext uri="{FF2B5EF4-FFF2-40B4-BE49-F238E27FC236}">
                <a16:creationId xmlns:a16="http://schemas.microsoft.com/office/drawing/2014/main" id="{127308DD-F9FA-8484-86D7-8E47D36DB0F8}"/>
              </a:ext>
            </a:extLst>
          </p:cNvPr>
          <p:cNvSpPr txBox="1"/>
          <p:nvPr/>
        </p:nvSpPr>
        <p:spPr>
          <a:xfrm>
            <a:off x="11414572" y="610530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7</a:t>
            </a:r>
          </a:p>
        </p:txBody>
      </p:sp>
      <p:sp>
        <p:nvSpPr>
          <p:cNvPr id="11" name="TextBox 10"/>
          <p:cNvSpPr txBox="1"/>
          <p:nvPr/>
        </p:nvSpPr>
        <p:spPr>
          <a:xfrm>
            <a:off x="583470" y="5007621"/>
            <a:ext cx="11131550" cy="1400383"/>
          </a:xfrm>
          <a:prstGeom prst="rect">
            <a:avLst/>
          </a:prstGeom>
          <a:noFill/>
        </p:spPr>
        <p:txBody>
          <a:bodyPr wrap="square" rtlCol="0">
            <a:spAutoFit/>
          </a:bodyPr>
          <a:lstStyle/>
          <a:p>
            <a:pPr algn="just"/>
            <a:r>
              <a:rPr lang="ru-RU" sz="1700" b="1" u="sng" dirty="0">
                <a:solidFill>
                  <a:srgbClr val="FF0000"/>
                </a:solidFill>
                <a:latin typeface="Arial" panose="020B0604020202020204" pitchFamily="34" charset="0"/>
                <a:cs typeface="Arial" panose="020B0604020202020204" pitchFamily="34" charset="0"/>
              </a:rPr>
              <a:t>ВНИМАНИЕ!</a:t>
            </a:r>
            <a:r>
              <a:rPr lang="ru-RU" sz="1700" dirty="0">
                <a:latin typeface="Arial" panose="020B0604020202020204" pitchFamily="34" charset="0"/>
                <a:cs typeface="Arial" panose="020B0604020202020204" pitchFamily="34" charset="0"/>
              </a:rPr>
              <a:t> Согласно п.3.4. Порядка проведения </a:t>
            </a:r>
            <a:r>
              <a:rPr lang="ru-RU" sz="1700" dirty="0" err="1">
                <a:latin typeface="Arial" panose="020B0604020202020204" pitchFamily="34" charset="0"/>
                <a:cs typeface="Arial" panose="020B0604020202020204" pitchFamily="34" charset="0"/>
              </a:rPr>
              <a:t>ВсОШ</a:t>
            </a:r>
            <a:r>
              <a:rPr lang="ru-RU" sz="1700" dirty="0">
                <a:latin typeface="Arial" panose="020B0604020202020204" pitchFamily="34" charset="0"/>
                <a:cs typeface="Arial" panose="020B0604020202020204" pitchFamily="34" charset="0"/>
              </a:rPr>
              <a:t> по общеобразовательным предметам в 2023-2024 учебном году, утвержденному приказом Департамента образования и науки ТО №847/ОД от 17.08.2023, принятое организатором школьного и муниципального этапов </a:t>
            </a:r>
            <a:r>
              <a:rPr lang="ru-RU" sz="1700" dirty="0" err="1">
                <a:latin typeface="Arial" panose="020B0604020202020204" pitchFamily="34" charset="0"/>
                <a:cs typeface="Arial" panose="020B0604020202020204" pitchFamily="34" charset="0"/>
              </a:rPr>
              <a:t>ВсОШ</a:t>
            </a:r>
            <a:r>
              <a:rPr lang="ru-RU" sz="1700" dirty="0">
                <a:latin typeface="Arial" panose="020B0604020202020204" pitchFamily="34" charset="0"/>
                <a:cs typeface="Arial" panose="020B0604020202020204" pitchFamily="34" charset="0"/>
              </a:rPr>
              <a:t> решение о содержании и технологии проведения указанных этапов </a:t>
            </a:r>
            <a:r>
              <a:rPr lang="ru-RU" sz="1700" dirty="0" err="1">
                <a:latin typeface="Arial" panose="020B0604020202020204" pitchFamily="34" charset="0"/>
                <a:cs typeface="Arial" panose="020B0604020202020204" pitchFamily="34" charset="0"/>
              </a:rPr>
              <a:t>ВсОШ</a:t>
            </a:r>
            <a:r>
              <a:rPr lang="ru-RU" sz="1700" dirty="0">
                <a:latin typeface="Arial" panose="020B0604020202020204" pitchFamily="34" charset="0"/>
                <a:cs typeface="Arial" panose="020B0604020202020204" pitchFamily="34" charset="0"/>
              </a:rPr>
              <a:t> утверждается в муниципальной организационно-технологической модели не позднее </a:t>
            </a:r>
            <a:r>
              <a:rPr lang="ru-RU" sz="1700" dirty="0">
                <a:solidFill>
                  <a:srgbClr val="FF0000"/>
                </a:solidFill>
                <a:latin typeface="Arial" panose="020B0604020202020204" pitchFamily="34" charset="0"/>
                <a:cs typeface="Arial" panose="020B0604020202020204" pitchFamily="34" charset="0"/>
              </a:rPr>
              <a:t>31 августа текущего года</a:t>
            </a:r>
            <a:r>
              <a:rPr lang="ru-RU" sz="17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71329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83"/>
            <a:ext cx="12192000" cy="6855434"/>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4"/>
          <a:srcRect r="42802" b="70290"/>
          <a:stretch/>
        </p:blipFill>
        <p:spPr>
          <a:xfrm>
            <a:off x="1" y="-1"/>
            <a:ext cx="836022" cy="772835"/>
          </a:xfrm>
          <a:prstGeom prst="rect">
            <a:avLst/>
          </a:prstGeom>
        </p:spPr>
      </p:pic>
      <p:sp>
        <p:nvSpPr>
          <p:cNvPr id="5" name="TextBox 4">
            <a:extLst>
              <a:ext uri="{FF2B5EF4-FFF2-40B4-BE49-F238E27FC236}">
                <a16:creationId xmlns:a16="http://schemas.microsoft.com/office/drawing/2014/main" id="{979BFECF-8863-28C2-A17C-7239F3457562}"/>
              </a:ext>
            </a:extLst>
          </p:cNvPr>
          <p:cNvSpPr txBox="1"/>
          <p:nvPr/>
        </p:nvSpPr>
        <p:spPr>
          <a:xfrm>
            <a:off x="972254" y="551289"/>
            <a:ext cx="10260886" cy="6155531"/>
          </a:xfrm>
          <a:prstGeom prst="rect">
            <a:avLst/>
          </a:prstGeom>
          <a:noFill/>
        </p:spPr>
        <p:txBody>
          <a:bodyPr wrap="square">
            <a:spAutoFit/>
          </a:bodyPr>
          <a:lstStyle/>
          <a:p>
            <a:pPr marL="355600" marR="73025" lvl="0" indent="-355600" algn="just">
              <a:spcAft>
                <a:spcPts val="0"/>
              </a:spcAft>
              <a:tabLst>
                <a:tab pos="349250" algn="l"/>
              </a:tabLst>
            </a:pPr>
            <a:r>
              <a:rPr lang="ru-RU" sz="2200" b="1" dirty="0">
                <a:effectLst/>
                <a:latin typeface="Arial" panose="020B0604020202020204" pitchFamily="34" charset="0"/>
                <a:ea typeface="Times New Roman" panose="02020603050405020304" pitchFamily="18" charset="0"/>
                <a:cs typeface="Arial" panose="020B0604020202020204" pitchFamily="34" charset="0"/>
              </a:rPr>
              <a:t>1.</a:t>
            </a:r>
            <a:r>
              <a:rPr lang="ru-RU" sz="2200" b="1" dirty="0">
                <a:latin typeface="Arial" panose="020B0604020202020204" pitchFamily="34" charset="0"/>
                <a:ea typeface="Times New Roman" panose="02020603050405020304" pitchFamily="18" charset="0"/>
                <a:cs typeface="Arial" panose="020B0604020202020204" pitchFamily="34" charset="0"/>
              </a:rPr>
              <a:t> </a:t>
            </a:r>
            <a:r>
              <a:rPr lang="ru-RU" sz="2200" dirty="0">
                <a:effectLst/>
                <a:latin typeface="Arial" panose="020B0604020202020204" pitchFamily="34" charset="0"/>
                <a:ea typeface="Times New Roman" panose="02020603050405020304" pitchFamily="18" charset="0"/>
                <a:cs typeface="Arial" panose="020B0604020202020204" pitchFamily="34" charset="0"/>
              </a:rPr>
              <a:t>Для участия </a:t>
            </a:r>
            <a:r>
              <a:rPr lang="ru-RU" sz="2200" b="1" dirty="0">
                <a:effectLst/>
                <a:latin typeface="Arial" panose="020B0604020202020204" pitchFamily="34" charset="0"/>
                <a:ea typeface="Times New Roman" panose="02020603050405020304" pitchFamily="18" charset="0"/>
                <a:cs typeface="Arial" panose="020B0604020202020204" pitchFamily="34" charset="0"/>
              </a:rPr>
              <a:t>во ВсОШ </a:t>
            </a:r>
            <a:r>
              <a:rPr lang="ru-RU" sz="2200" dirty="0">
                <a:effectLst/>
                <a:latin typeface="Arial" panose="020B0604020202020204" pitchFamily="34" charset="0"/>
                <a:ea typeface="Times New Roman" panose="02020603050405020304" pitchFamily="18" charset="0"/>
                <a:cs typeface="Arial" panose="020B0604020202020204" pitchFamily="34" charset="0"/>
              </a:rPr>
              <a:t>по любому из выбранных предметов обучающимся </a:t>
            </a:r>
            <a:r>
              <a:rPr lang="ru-RU" sz="2200" b="1" dirty="0">
                <a:effectLst/>
                <a:latin typeface="Arial" panose="020B0604020202020204" pitchFamily="34" charset="0"/>
                <a:ea typeface="Times New Roman" panose="02020603050405020304" pitchFamily="18" charset="0"/>
                <a:cs typeface="Arial" panose="020B0604020202020204" pitchFamily="34" charset="0"/>
              </a:rPr>
              <a:t>4-11 классов </a:t>
            </a:r>
            <a:r>
              <a:rPr lang="ru-RU" sz="2200" dirty="0">
                <a:effectLst/>
                <a:latin typeface="Arial" panose="020B0604020202020204" pitchFamily="34" charset="0"/>
                <a:ea typeface="Times New Roman" panose="02020603050405020304" pitchFamily="18" charset="0"/>
                <a:cs typeface="Arial" panose="020B0604020202020204" pitchFamily="34" charset="0"/>
              </a:rPr>
              <a:t>необходимо </a:t>
            </a:r>
            <a:r>
              <a:rPr lang="ru-RU" sz="2000" b="1" dirty="0">
                <a:latin typeface="Arial" panose="020B0604020202020204" pitchFamily="34" charset="0"/>
                <a:ea typeface="Times New Roman" panose="02020603050405020304" pitchFamily="18" charset="0"/>
                <a:cs typeface="Arial" panose="020B0604020202020204" pitchFamily="34" charset="0"/>
              </a:rPr>
              <a:t>ЗАРЕГИСТРИРОВАТЬСЯ В ЛИЧНОМ КАБИНЕТЕ</a:t>
            </a:r>
            <a:r>
              <a:rPr lang="ru-RU" sz="2200" b="1" dirty="0">
                <a:latin typeface="Arial" panose="020B0604020202020204" pitchFamily="34" charset="0"/>
                <a:ea typeface="Times New Roman" panose="02020603050405020304" pitchFamily="18" charset="0"/>
                <a:cs typeface="Arial" panose="020B0604020202020204" pitchFamily="34" charset="0"/>
              </a:rPr>
              <a:t> </a:t>
            </a:r>
            <a:r>
              <a:rPr lang="ru-RU" sz="2200" dirty="0">
                <a:effectLst/>
                <a:latin typeface="Arial" panose="020B0604020202020204" pitchFamily="34" charset="0"/>
                <a:ea typeface="Times New Roman" panose="02020603050405020304" pitchFamily="18" charset="0"/>
                <a:cs typeface="Arial" panose="020B0604020202020204" pitchFamily="34" charset="0"/>
              </a:rPr>
              <a:t>на платформе </a:t>
            </a:r>
            <a:r>
              <a:rPr lang="en-US" sz="2200" dirty="0">
                <a:effectLst/>
                <a:latin typeface="Arial" panose="020B0604020202020204" pitchFamily="34" charset="0"/>
                <a:ea typeface="Times New Roman" panose="02020603050405020304" pitchFamily="18" charset="0"/>
                <a:cs typeface="Arial" panose="020B0604020202020204" pitchFamily="34" charset="0"/>
                <a:hlinkClick r:id="rId5"/>
              </a:rPr>
              <a:t>https://online.fmschool72.ru</a:t>
            </a:r>
            <a:r>
              <a:rPr lang="ru-RU" sz="2200" dirty="0">
                <a:effectLst/>
                <a:latin typeface="Arial" panose="020B0604020202020204" pitchFamily="34" charset="0"/>
                <a:ea typeface="Times New Roman" panose="02020603050405020304" pitchFamily="18" charset="0"/>
                <a:cs typeface="Arial" panose="020B0604020202020204" pitchFamily="34" charset="0"/>
              </a:rPr>
              <a:t> не позднее </a:t>
            </a:r>
            <a:r>
              <a:rPr lang="ru-RU" sz="2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8 СЕНТЯБРЯ</a:t>
            </a:r>
            <a:r>
              <a:rPr lang="ru-RU" sz="2200" b="1" dirty="0">
                <a:effectLst/>
                <a:latin typeface="Arial" panose="020B0604020202020204" pitchFamily="34" charset="0"/>
                <a:ea typeface="Times New Roman" panose="02020603050405020304" pitchFamily="18" charset="0"/>
                <a:cs typeface="Arial" panose="020B0604020202020204" pitchFamily="34" charset="0"/>
              </a:rPr>
              <a:t>. </a:t>
            </a:r>
            <a:r>
              <a:rPr lang="ru-RU" sz="1600" b="1" dirty="0">
                <a:effectLst/>
                <a:latin typeface="Arial" panose="020B0604020202020204" pitchFamily="34" charset="0"/>
                <a:ea typeface="Times New Roman" panose="02020603050405020304" pitchFamily="18" charset="0"/>
                <a:cs typeface="Arial" panose="020B0604020202020204" pitchFamily="34" charset="0"/>
              </a:rPr>
              <a:t>Если личный кабинет создан ранее, то повторно создавать личный кабинет не нужно. Восстановить доступ к личному кабинету можно на странице входа.</a:t>
            </a:r>
          </a:p>
          <a:p>
            <a:pPr marR="73025" lvl="0" algn="just">
              <a:spcAft>
                <a:spcPts val="0"/>
              </a:spcAft>
              <a:tabLst>
                <a:tab pos="349250" algn="l"/>
              </a:tabLs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p>
            <a:pPr marL="355600" marR="73025" lvl="0" algn="just">
              <a:spcAft>
                <a:spcPts val="0"/>
              </a:spcAft>
              <a:tabLst>
                <a:tab pos="349250" algn="l"/>
              </a:tabLst>
            </a:pPr>
            <a:r>
              <a:rPr lang="ru-RU" sz="2200" dirty="0">
                <a:effectLst/>
                <a:latin typeface="Arial" panose="020B0604020202020204" pitchFamily="34" charset="0"/>
                <a:ea typeface="Times New Roman" panose="02020603050405020304" pitchFamily="18" charset="0"/>
                <a:cs typeface="Arial" panose="020B0604020202020204" pitchFamily="34" charset="0"/>
              </a:rPr>
              <a:t>Для подачи заявки на участие в олимпиаде по выбранному предмету/предметам необходимо пройти по ссылке </a:t>
            </a:r>
            <a:r>
              <a:rPr lang="ru-RU" sz="2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https://np.fmschool72.ru/olimpiadi/vsosh</a:t>
            </a:r>
            <a:r>
              <a:rPr lang="ru-RU" sz="2200" dirty="0">
                <a:effectLst/>
                <a:latin typeface="Arial" panose="020B0604020202020204" pitchFamily="34" charset="0"/>
                <a:ea typeface="Times New Roman" panose="02020603050405020304" pitchFamily="18" charset="0"/>
                <a:cs typeface="Arial" panose="020B0604020202020204" pitchFamily="34" charset="0"/>
              </a:rPr>
              <a:t>, выбрать предмет/предметы и нажать кнопку «подать заявку».</a:t>
            </a:r>
          </a:p>
          <a:p>
            <a:pPr marL="355600" marR="73025" lvl="0" algn="just">
              <a:spcAft>
                <a:spcPts val="0"/>
              </a:spcAft>
              <a:tabLst>
                <a:tab pos="349250" algn="l"/>
              </a:tabLst>
            </a:pPr>
            <a:r>
              <a:rPr lang="ru-RU"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На указанный в заявке адрес электронной почты придет уведомление (письмо) об одобрении заявки (слайд 20-23). </a:t>
            </a:r>
          </a:p>
          <a:p>
            <a:pPr marL="355600" marR="73025" lvl="0" algn="just">
              <a:spcAft>
                <a:spcPts val="0"/>
              </a:spcAft>
              <a:tabLst>
                <a:tab pos="349250" algn="l"/>
              </a:tabLst>
            </a:pPr>
            <a:r>
              <a:rPr lang="ru-RU"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Внимательно проверяйте указанный адрес электронной почты!</a:t>
            </a:r>
          </a:p>
          <a:p>
            <a:pPr marR="73025" lvl="0" algn="just">
              <a:spcAft>
                <a:spcPts val="0"/>
              </a:spcAft>
              <a:tabLst>
                <a:tab pos="349250" algn="l"/>
              </a:tabLst>
            </a:pPr>
            <a:endParaRPr lang="ru-RU" sz="12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268288" marR="73025" lvl="0" indent="-268288" algn="just">
              <a:spcAft>
                <a:spcPts val="0"/>
              </a:spcAft>
              <a:tabLst>
                <a:tab pos="349250" algn="l"/>
              </a:tabLst>
            </a:pPr>
            <a:r>
              <a:rPr lang="ru-RU" sz="2200" b="1" dirty="0">
                <a:effectLst/>
                <a:latin typeface="Arial" panose="020B0604020202020204" pitchFamily="34" charset="0"/>
                <a:ea typeface="Times New Roman" panose="02020603050405020304" pitchFamily="18" charset="0"/>
                <a:cs typeface="Arial" panose="020B0604020202020204" pitchFamily="34" charset="0"/>
              </a:rPr>
              <a:t>2.</a:t>
            </a:r>
            <a:r>
              <a:rPr lang="ru-RU" sz="2200" dirty="0">
                <a:effectLst/>
                <a:latin typeface="Arial" panose="020B0604020202020204" pitchFamily="34" charset="0"/>
                <a:ea typeface="Times New Roman" panose="02020603050405020304" pitchFamily="18" charset="0"/>
                <a:cs typeface="Arial" panose="020B0604020202020204" pitchFamily="34" charset="0"/>
              </a:rPr>
              <a:t> Заранее </a:t>
            </a:r>
            <a:r>
              <a:rPr lang="ru-RU" sz="2200" b="1" dirty="0">
                <a:effectLst/>
                <a:latin typeface="Arial" panose="020B0604020202020204" pitchFamily="34" charset="0"/>
                <a:ea typeface="Times New Roman" panose="02020603050405020304" pitchFamily="18" charset="0"/>
                <a:cs typeface="Arial" panose="020B0604020202020204" pitchFamily="34" charset="0"/>
              </a:rPr>
              <a:t>продумать варианты участия </a:t>
            </a:r>
            <a:r>
              <a:rPr lang="ru-RU" sz="2200" dirty="0">
                <a:effectLst/>
                <a:latin typeface="Arial" panose="020B0604020202020204" pitchFamily="34" charset="0"/>
                <a:ea typeface="Times New Roman" panose="02020603050405020304" pitchFamily="18" charset="0"/>
                <a:cs typeface="Arial" panose="020B0604020202020204" pitchFamily="34" charset="0"/>
              </a:rPr>
              <a:t>детей в олимпиаде с учетом технических возможностей (в школе в рамках расписания занятий, дома).</a:t>
            </a:r>
          </a:p>
          <a:p>
            <a:pPr marR="73025" lvl="0" algn="just">
              <a:spcAft>
                <a:spcPts val="0"/>
              </a:spcAft>
              <a:tabLst>
                <a:tab pos="349250" algn="l"/>
              </a:tabLst>
            </a:pP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p>
            <a:pPr marL="268288" marR="73025" indent="-268288" algn="just">
              <a:tabLst>
                <a:tab pos="349250" algn="l"/>
              </a:tabLst>
            </a:pPr>
            <a:r>
              <a:rPr lang="ru-RU" sz="2200" b="1" dirty="0">
                <a:latin typeface="Arial" panose="020B0604020202020204" pitchFamily="34" charset="0"/>
                <a:ea typeface="Times New Roman" panose="02020603050405020304" pitchFamily="18" charset="0"/>
                <a:cs typeface="Arial" panose="020B0604020202020204" pitchFamily="34" charset="0"/>
              </a:rPr>
              <a:t>3. Напомнить </a:t>
            </a:r>
            <a:r>
              <a:rPr lang="ru-RU" sz="2200" dirty="0">
                <a:latin typeface="Arial" panose="020B0604020202020204" pitchFamily="34" charset="0"/>
                <a:ea typeface="Times New Roman" panose="02020603050405020304" pitchFamily="18" charset="0"/>
                <a:cs typeface="Arial" panose="020B0604020202020204" pitchFamily="34" charset="0"/>
              </a:rPr>
              <a:t>детям в день олимпиады о необходимости </a:t>
            </a:r>
            <a:r>
              <a:rPr lang="ru-RU" sz="2200" b="1" dirty="0">
                <a:latin typeface="Arial" panose="020B0604020202020204" pitchFamily="34" charset="0"/>
                <a:ea typeface="Times New Roman" panose="02020603050405020304" pitchFamily="18" charset="0"/>
                <a:cs typeface="Arial" panose="020B0604020202020204" pitchFamily="34" charset="0"/>
              </a:rPr>
              <a:t>зайти</a:t>
            </a:r>
            <a:r>
              <a:rPr lang="ru-RU" sz="2200" dirty="0">
                <a:latin typeface="Arial" panose="020B0604020202020204" pitchFamily="34" charset="0"/>
                <a:ea typeface="Times New Roman" panose="02020603050405020304" pitchFamily="18" charset="0"/>
                <a:cs typeface="Arial" panose="020B0604020202020204" pitchFamily="34" charset="0"/>
              </a:rPr>
              <a:t> по ссылке в заявке личного кабинета на платформе </a:t>
            </a:r>
            <a:r>
              <a:rPr lang="en-US" sz="2200" dirty="0">
                <a:effectLst/>
                <a:latin typeface="Arial" panose="020B0604020202020204" pitchFamily="34" charset="0"/>
                <a:ea typeface="Times New Roman" panose="02020603050405020304" pitchFamily="18" charset="0"/>
                <a:cs typeface="Arial" panose="020B0604020202020204" pitchFamily="34" charset="0"/>
                <a:hlinkClick r:id="rId5"/>
              </a:rPr>
              <a:t>https://online.fmschool72.ru</a:t>
            </a:r>
            <a:r>
              <a:rPr lang="ru-RU" sz="2200" dirty="0">
                <a:latin typeface="Arial" panose="020B0604020202020204" pitchFamily="34" charset="0"/>
                <a:ea typeface="Times New Roman" panose="02020603050405020304" pitchFamily="18" charset="0"/>
                <a:cs typeface="Arial" panose="020B0604020202020204" pitchFamily="34" charset="0"/>
              </a:rPr>
              <a:t> и </a:t>
            </a:r>
            <a:r>
              <a:rPr lang="ru-RU" sz="2200" b="1" dirty="0">
                <a:latin typeface="Arial" panose="020B0604020202020204" pitchFamily="34" charset="0"/>
                <a:ea typeface="Times New Roman" panose="02020603050405020304" pitchFamily="18" charset="0"/>
                <a:cs typeface="Arial" panose="020B0604020202020204" pitchFamily="34" charset="0"/>
              </a:rPr>
              <a:t>выполнить задания</a:t>
            </a:r>
            <a:r>
              <a:rPr lang="ru-RU" sz="2400" dirty="0">
                <a:latin typeface="Arial" panose="020B0604020202020204" pitchFamily="34" charset="0"/>
                <a:ea typeface="Times New Roman" panose="02020603050405020304" pitchFamily="18" charset="0"/>
                <a:cs typeface="Arial" panose="020B0604020202020204" pitchFamily="34" charset="0"/>
              </a:rPr>
              <a:t>.</a:t>
            </a: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Рисунок 5">
            <a:extLst>
              <a:ext uri="{FF2B5EF4-FFF2-40B4-BE49-F238E27FC236}">
                <a16:creationId xmlns:a16="http://schemas.microsoft.com/office/drawing/2014/main" id="{3B4C1D3B-E22F-7F0C-BB40-E76D579ED1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3" y="6184452"/>
            <a:ext cx="740428" cy="659220"/>
          </a:xfrm>
          <a:prstGeom prst="rect">
            <a:avLst/>
          </a:prstGeom>
        </p:spPr>
      </p:pic>
      <p:pic>
        <p:nvPicPr>
          <p:cNvPr id="8" name="Рисунок 7">
            <a:extLst>
              <a:ext uri="{FF2B5EF4-FFF2-40B4-BE49-F238E27FC236}">
                <a16:creationId xmlns:a16="http://schemas.microsoft.com/office/drawing/2014/main" id="{EEAEC240-EB1D-BFA4-15C7-8F94159784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92486" y="6043417"/>
            <a:ext cx="792429" cy="792429"/>
          </a:xfrm>
          <a:prstGeom prst="rect">
            <a:avLst/>
          </a:prstGeom>
        </p:spPr>
      </p:pic>
      <p:sp>
        <p:nvSpPr>
          <p:cNvPr id="9" name="TextBox 8">
            <a:extLst>
              <a:ext uri="{FF2B5EF4-FFF2-40B4-BE49-F238E27FC236}">
                <a16:creationId xmlns:a16="http://schemas.microsoft.com/office/drawing/2014/main" id="{62E09002-2EEC-7130-7968-A2857169DE30}"/>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8</a:t>
            </a:r>
          </a:p>
        </p:txBody>
      </p:sp>
      <p:pic>
        <p:nvPicPr>
          <p:cNvPr id="10" name="Рисунок 9">
            <a:extLst>
              <a:ext uri="{FF2B5EF4-FFF2-40B4-BE49-F238E27FC236}">
                <a16:creationId xmlns:a16="http://schemas.microsoft.com/office/drawing/2014/main" id="{CC860FD1-38CA-28B7-FE24-EDE8D7ABD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32218" y="14103"/>
            <a:ext cx="836815" cy="900297"/>
          </a:xfrm>
          <a:prstGeom prst="rect">
            <a:avLst/>
          </a:prstGeom>
        </p:spPr>
      </p:pic>
    </p:spTree>
    <p:extLst>
      <p:ext uri="{BB962C8B-B14F-4D97-AF65-F5344CB8AC3E}">
        <p14:creationId xmlns:p14="http://schemas.microsoft.com/office/powerpoint/2010/main" val="2912676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03152DB-FF72-6445-A509-09CD9389B98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4" y="2566"/>
            <a:ext cx="12192000" cy="6855434"/>
          </a:xfrm>
          <a:prstGeom prst="rect">
            <a:avLst/>
          </a:prstGeom>
        </p:spPr>
      </p:pic>
      <p:pic>
        <p:nvPicPr>
          <p:cNvPr id="6" name="Рисунок 5">
            <a:extLst>
              <a:ext uri="{FF2B5EF4-FFF2-40B4-BE49-F238E27FC236}">
                <a16:creationId xmlns:a16="http://schemas.microsoft.com/office/drawing/2014/main" id="{5536EBD2-1743-103B-F868-05D2282A5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29105"/>
            <a:ext cx="1154202" cy="1027612"/>
          </a:xfrm>
          <a:prstGeom prst="rect">
            <a:avLst/>
          </a:prstGeom>
        </p:spPr>
      </p:pic>
      <p:pic>
        <p:nvPicPr>
          <p:cNvPr id="8" name="Рисунок 7">
            <a:extLst>
              <a:ext uri="{FF2B5EF4-FFF2-40B4-BE49-F238E27FC236}">
                <a16:creationId xmlns:a16="http://schemas.microsoft.com/office/drawing/2014/main" id="{96472546-28A2-088D-ED48-CAEA90FAE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040" y="5901474"/>
            <a:ext cx="953960" cy="953960"/>
          </a:xfrm>
          <a:prstGeom prst="rect">
            <a:avLst/>
          </a:prstGeom>
        </p:spPr>
      </p:pic>
      <p:sp>
        <p:nvSpPr>
          <p:cNvPr id="10" name="Прямоугольник 9"/>
          <p:cNvSpPr/>
          <p:nvPr/>
        </p:nvSpPr>
        <p:spPr>
          <a:xfrm>
            <a:off x="836023" y="2301395"/>
            <a:ext cx="10668622" cy="3680305"/>
          </a:xfrm>
          <a:prstGeom prst="rect">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7D20B1A9-3E73-2614-8926-8D2C5C117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0463" y="10813"/>
            <a:ext cx="836150" cy="899582"/>
          </a:xfrm>
          <a:prstGeom prst="rect">
            <a:avLst/>
          </a:prstGeom>
        </p:spPr>
      </p:pic>
      <p:sp>
        <p:nvSpPr>
          <p:cNvPr id="3" name="Подзаголовок 2">
            <a:extLst>
              <a:ext uri="{FF2B5EF4-FFF2-40B4-BE49-F238E27FC236}">
                <a16:creationId xmlns:a16="http://schemas.microsoft.com/office/drawing/2014/main" id="{3B3DBEAE-0C15-B047-A649-A50FD2F9CAE9}"/>
              </a:ext>
            </a:extLst>
          </p:cNvPr>
          <p:cNvSpPr>
            <a:spLocks noGrp="1"/>
          </p:cNvSpPr>
          <p:nvPr>
            <p:ph type="subTitle" idx="1"/>
          </p:nvPr>
        </p:nvSpPr>
        <p:spPr>
          <a:xfrm>
            <a:off x="0" y="0"/>
            <a:ext cx="12192000" cy="5207726"/>
          </a:xfrm>
        </p:spPr>
        <p:txBody>
          <a:bodyPr>
            <a:normAutofit/>
          </a:bodyPr>
          <a:lstStyle/>
          <a:p>
            <a:r>
              <a:rPr lang="ru-RU" dirty="0">
                <a:latin typeface="Comfortaa" panose="00000500000000000000" pitchFamily="2" charset="0"/>
              </a:rPr>
              <a:t> </a:t>
            </a:r>
          </a:p>
        </p:txBody>
      </p:sp>
      <p:pic>
        <p:nvPicPr>
          <p:cNvPr id="7" name="Рисунок 6">
            <a:extLst>
              <a:ext uri="{FF2B5EF4-FFF2-40B4-BE49-F238E27FC236}">
                <a16:creationId xmlns:a16="http://schemas.microsoft.com/office/drawing/2014/main" id="{E928886F-CE01-5D98-73F6-E6186B0C3C11}"/>
              </a:ext>
            </a:extLst>
          </p:cNvPr>
          <p:cNvPicPr>
            <a:picLocks noChangeAspect="1"/>
          </p:cNvPicPr>
          <p:nvPr/>
        </p:nvPicPr>
        <p:blipFill rotWithShape="1">
          <a:blip r:embed="rId7"/>
          <a:srcRect r="42802" b="70290"/>
          <a:stretch/>
        </p:blipFill>
        <p:spPr>
          <a:xfrm>
            <a:off x="1" y="0"/>
            <a:ext cx="836022" cy="434251"/>
          </a:xfrm>
          <a:prstGeom prst="rect">
            <a:avLst/>
          </a:prstGeom>
        </p:spPr>
      </p:pic>
      <p:sp>
        <p:nvSpPr>
          <p:cNvPr id="11" name="Прямоугольник 10"/>
          <p:cNvSpPr/>
          <p:nvPr/>
        </p:nvSpPr>
        <p:spPr>
          <a:xfrm>
            <a:off x="836023" y="1368668"/>
            <a:ext cx="10668622" cy="1138773"/>
          </a:xfrm>
          <a:prstGeom prst="rect">
            <a:avLst/>
          </a:prstGeom>
          <a:ln>
            <a:solidFill>
              <a:srgbClr val="21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ru-RU"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Если отсутствует стабильное подключение к сети «Интернет»? </a:t>
            </a:r>
          </a:p>
          <a:p>
            <a:r>
              <a:rPr lang="ru-RU"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Что делать?</a:t>
            </a:r>
            <a:endParaRPr lang="ru-RU"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endParaRPr lang="ru-RU"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78ED73-757C-DA5A-CA02-8D7613EA227C}"/>
              </a:ext>
            </a:extLst>
          </p:cNvPr>
          <p:cNvSpPr txBox="1"/>
          <p:nvPr/>
        </p:nvSpPr>
        <p:spPr>
          <a:xfrm>
            <a:off x="880123" y="75428"/>
            <a:ext cx="10431625" cy="5631798"/>
          </a:xfrm>
          <a:prstGeom prst="rect">
            <a:avLst/>
          </a:prstGeom>
          <a:noFill/>
        </p:spPr>
        <p:txBody>
          <a:bodyPr wrap="square">
            <a:spAutoFit/>
          </a:bodyPr>
          <a:lstStyle/>
          <a:p>
            <a:pPr marR="71120" lvl="0" algn="just">
              <a:lnSpc>
                <a:spcPct val="115000"/>
              </a:lnSpc>
              <a:spcBef>
                <a:spcPts val="450"/>
              </a:spcBef>
              <a:spcAft>
                <a:spcPts val="0"/>
              </a:spcAft>
              <a:tabLst>
                <a:tab pos="320675" algn="l"/>
              </a:tabLst>
            </a:pP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Выполнять олимпиаду рекомендуем </a:t>
            </a:r>
            <a:r>
              <a:rPr lang="ru-RU" sz="24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 устройств</a:t>
            </a:r>
            <a:r>
              <a:rPr lang="ru-RU" sz="24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с</a:t>
            </a:r>
            <a:r>
              <a:rPr lang="ru-RU" sz="2400" b="1"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u="sng"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устойчивым</a:t>
            </a:r>
            <a:r>
              <a:rPr lang="ru-RU" sz="2400" b="1" u="sng"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400" b="1" u="sng"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доступом</a:t>
            </a:r>
            <a:r>
              <a:rPr lang="ru-RU" sz="24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к сети «Интернет» (школьный или личный компьютер, ноутбук, планшет,</a:t>
            </a:r>
            <a:r>
              <a:rPr lang="ru-RU" sz="2400" spc="5"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мобильный телефон).</a:t>
            </a:r>
          </a:p>
          <a:p>
            <a:pPr marR="71120" lvl="0" algn="just">
              <a:lnSpc>
                <a:spcPct val="115000"/>
              </a:lnSpc>
              <a:spcBef>
                <a:spcPts val="450"/>
              </a:spcBef>
              <a:spcAft>
                <a:spcPts val="0"/>
              </a:spcAft>
              <a:tabLst>
                <a:tab pos="320675" algn="l"/>
              </a:tabLst>
            </a:pPr>
            <a:endParaRPr lang="ru-RU" sz="2400" dirty="0">
              <a:solidFill>
                <a:srgbClr val="231F20"/>
              </a:solidFill>
              <a:latin typeface="Arial" panose="020B0604020202020204" pitchFamily="34" charset="0"/>
              <a:ea typeface="Times New Roman" panose="02020603050405020304" pitchFamily="18" charset="0"/>
              <a:cs typeface="Arial" panose="020B0604020202020204" pitchFamily="34" charset="0"/>
            </a:endParaRPr>
          </a:p>
          <a:p>
            <a:pPr marR="71120" lvl="0" algn="just">
              <a:lnSpc>
                <a:spcPct val="115000"/>
              </a:lnSpc>
              <a:spcBef>
                <a:spcPts val="450"/>
              </a:spcBef>
              <a:spcAft>
                <a:spcPts val="0"/>
              </a:spcAft>
              <a:tabLst>
                <a:tab pos="320675" algn="l"/>
              </a:tabLst>
            </a:pPr>
            <a:endParaRPr lang="ru-RU" sz="24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90170" marR="83185" algn="just">
              <a:lnSpc>
                <a:spcPct val="105000"/>
              </a:lnSpc>
              <a:spcBef>
                <a:spcPts val="450"/>
              </a:spcBef>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p>
            <a:pPr marL="90170" marR="83185" algn="just">
              <a:lnSpc>
                <a:spcPct val="105000"/>
              </a:lnSpc>
              <a:spcBef>
                <a:spcPts val="450"/>
              </a:spcBef>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Для</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учащихся</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в</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таких</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школах</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предлагаются 3</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альтернативных</a:t>
            </a:r>
            <a:r>
              <a:rPr lang="ru-RU" sz="2400" spc="130"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варианта:</a:t>
            </a:r>
          </a:p>
          <a:p>
            <a:pPr marL="342900" lvl="0" indent="-342900" algn="just">
              <a:spcBef>
                <a:spcPts val="50"/>
              </a:spcBef>
              <a:spcAft>
                <a:spcPts val="0"/>
              </a:spcAft>
              <a:buSzPts val="1200"/>
              <a:buFont typeface="Times New Roman" panose="02020603050405020304" pitchFamily="18" charset="0"/>
              <a:buChar char="●"/>
              <a:tabLst>
                <a:tab pos="308610" algn="l"/>
              </a:tabLst>
            </a:pPr>
            <a:r>
              <a:rPr lang="ru-RU" sz="2400" spc="-15" dirty="0">
                <a:effectLst/>
                <a:latin typeface="Arial" panose="020B0604020202020204" pitchFamily="34" charset="0"/>
                <a:ea typeface="Times New Roman" panose="02020603050405020304" pitchFamily="18" charset="0"/>
                <a:cs typeface="Arial" panose="020B0604020202020204" pitchFamily="34" charset="0"/>
              </a:rPr>
              <a:t>ученики</a:t>
            </a:r>
            <a:r>
              <a:rPr lang="ru-RU" sz="2400" spc="105" dirty="0">
                <a:effectLst/>
                <a:latin typeface="Arial" panose="020B0604020202020204" pitchFamily="34" charset="0"/>
                <a:ea typeface="Times New Roman" panose="02020603050405020304" pitchFamily="18" charset="0"/>
                <a:cs typeface="Arial" panose="020B0604020202020204" pitchFamily="34" charset="0"/>
              </a:rPr>
              <a:t> </a:t>
            </a:r>
            <a:r>
              <a:rPr lang="ru-RU" sz="2400" spc="-15" dirty="0">
                <a:effectLst/>
                <a:latin typeface="Arial" panose="020B0604020202020204" pitchFamily="34" charset="0"/>
                <a:ea typeface="Times New Roman" panose="02020603050405020304" pitchFamily="18" charset="0"/>
                <a:cs typeface="Arial" panose="020B0604020202020204" pitchFamily="34" charset="0"/>
              </a:rPr>
              <a:t>пишут</a:t>
            </a:r>
            <a:r>
              <a:rPr lang="ru-RU" sz="2400" spc="135" dirty="0">
                <a:effectLst/>
                <a:latin typeface="Arial" panose="020B0604020202020204" pitchFamily="34" charset="0"/>
                <a:ea typeface="Times New Roman" panose="02020603050405020304" pitchFamily="18" charset="0"/>
                <a:cs typeface="Arial" panose="020B0604020202020204" pitchFamily="34" charset="0"/>
              </a:rPr>
              <a:t> </a:t>
            </a:r>
            <a:r>
              <a:rPr lang="ru-RU" sz="2400" spc="-15" dirty="0">
                <a:effectLst/>
                <a:latin typeface="Arial" panose="020B0604020202020204" pitchFamily="34" charset="0"/>
                <a:ea typeface="Times New Roman" panose="02020603050405020304" pitchFamily="18" charset="0"/>
                <a:cs typeface="Arial" panose="020B0604020202020204" pitchFamily="34" charset="0"/>
              </a:rPr>
              <a:t>олимпиаду</a:t>
            </a:r>
            <a:r>
              <a:rPr lang="ru-RU" sz="2400" spc="140" dirty="0">
                <a:effectLst/>
                <a:latin typeface="Arial" panose="020B0604020202020204" pitchFamily="34" charset="0"/>
                <a:ea typeface="Times New Roman" panose="02020603050405020304" pitchFamily="18" charset="0"/>
                <a:cs typeface="Arial" panose="020B0604020202020204" pitchFamily="34" charset="0"/>
              </a:rPr>
              <a:t> </a:t>
            </a:r>
            <a:r>
              <a:rPr lang="ru-RU" sz="2400" spc="-10" dirty="0">
                <a:effectLst/>
                <a:latin typeface="Arial" panose="020B0604020202020204" pitchFamily="34" charset="0"/>
                <a:ea typeface="Times New Roman" panose="02020603050405020304" pitchFamily="18" charset="0"/>
                <a:cs typeface="Arial" panose="020B0604020202020204" pitchFamily="34" charset="0"/>
              </a:rPr>
              <a:t>в</a:t>
            </a:r>
            <a:r>
              <a:rPr lang="ru-RU" sz="2400" spc="-30" dirty="0">
                <a:effectLst/>
                <a:latin typeface="Arial" panose="020B0604020202020204" pitchFamily="34" charset="0"/>
                <a:ea typeface="Times New Roman" panose="02020603050405020304" pitchFamily="18" charset="0"/>
                <a:cs typeface="Arial" panose="020B0604020202020204" pitchFamily="34" charset="0"/>
              </a:rPr>
              <a:t> </a:t>
            </a:r>
            <a:r>
              <a:rPr lang="ru-RU" sz="2400" spc="-10" dirty="0">
                <a:effectLst/>
                <a:latin typeface="Arial" panose="020B0604020202020204" pitchFamily="34" charset="0"/>
                <a:ea typeface="Times New Roman" panose="02020603050405020304" pitchFamily="18" charset="0"/>
                <a:cs typeface="Arial" panose="020B0604020202020204" pitchFamily="34" charset="0"/>
              </a:rPr>
              <a:t>школе</a:t>
            </a:r>
            <a:r>
              <a:rPr lang="ru-RU" sz="2400" spc="60" dirty="0">
                <a:effectLst/>
                <a:latin typeface="Arial" panose="020B0604020202020204" pitchFamily="34" charset="0"/>
                <a:ea typeface="Times New Roman" panose="02020603050405020304" pitchFamily="18" charset="0"/>
                <a:cs typeface="Arial" panose="020B0604020202020204" pitchFamily="34" charset="0"/>
              </a:rPr>
              <a:t> </a:t>
            </a:r>
            <a:r>
              <a:rPr lang="ru-RU" sz="2400" spc="-10" dirty="0">
                <a:effectLst/>
                <a:latin typeface="Arial" panose="020B0604020202020204" pitchFamily="34" charset="0"/>
                <a:ea typeface="Times New Roman" panose="02020603050405020304" pitchFamily="18" charset="0"/>
                <a:cs typeface="Arial" panose="020B0604020202020204" pitchFamily="34" charset="0"/>
              </a:rPr>
              <a:t>со</a:t>
            </a:r>
            <a:r>
              <a:rPr lang="ru-RU" sz="2400" spc="-65" dirty="0">
                <a:effectLst/>
                <a:latin typeface="Arial" panose="020B0604020202020204" pitchFamily="34" charset="0"/>
                <a:ea typeface="Times New Roman" panose="02020603050405020304" pitchFamily="18" charset="0"/>
                <a:cs typeface="Arial" panose="020B0604020202020204" pitchFamily="34" charset="0"/>
              </a:rPr>
              <a:t> школьных или со </a:t>
            </a:r>
            <a:r>
              <a:rPr lang="ru-RU" sz="2400" spc="-10" dirty="0">
                <a:effectLst/>
                <a:latin typeface="Arial" panose="020B0604020202020204" pitchFamily="34" charset="0"/>
                <a:ea typeface="Times New Roman" panose="02020603050405020304" pitchFamily="18" charset="0"/>
                <a:cs typeface="Arial" panose="020B0604020202020204" pitchFamily="34" charset="0"/>
              </a:rPr>
              <a:t>своих</a:t>
            </a:r>
            <a:r>
              <a:rPr lang="ru-RU" sz="2400" spc="75" dirty="0">
                <a:effectLst/>
                <a:latin typeface="Arial" panose="020B0604020202020204" pitchFamily="34" charset="0"/>
                <a:ea typeface="Times New Roman" panose="02020603050405020304" pitchFamily="18" charset="0"/>
                <a:cs typeface="Arial" panose="020B0604020202020204" pitchFamily="34" charset="0"/>
              </a:rPr>
              <a:t> </a:t>
            </a:r>
            <a:r>
              <a:rPr lang="ru-RU" sz="2400" spc="-10" dirty="0">
                <a:effectLst/>
                <a:latin typeface="Arial" panose="020B0604020202020204" pitchFamily="34" charset="0"/>
                <a:ea typeface="Times New Roman" panose="02020603050405020304" pitchFamily="18" charset="0"/>
                <a:cs typeface="Arial" panose="020B0604020202020204" pitchFamily="34" charset="0"/>
              </a:rPr>
              <a:t>устройств;</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45"/>
              </a:spcBef>
              <a:spcAft>
                <a:spcPts val="0"/>
              </a:spcAft>
              <a:buSzPts val="1200"/>
              <a:buFont typeface="Times New Roman" panose="02020603050405020304" pitchFamily="18" charset="0"/>
              <a:buChar char="●"/>
              <a:tabLst>
                <a:tab pos="308610" algn="l"/>
              </a:tabLst>
            </a:pPr>
            <a:r>
              <a:rPr lang="ru-RU" sz="2400" dirty="0">
                <a:effectLst/>
                <a:latin typeface="Arial" panose="020B0604020202020204" pitchFamily="34" charset="0"/>
                <a:ea typeface="Times New Roman" panose="02020603050405020304" pitchFamily="18" charset="0"/>
                <a:cs typeface="Arial" panose="020B0604020202020204" pitchFamily="34" charset="0"/>
              </a:rPr>
              <a:t>ученики</a:t>
            </a:r>
            <a:r>
              <a:rPr lang="ru-RU" sz="2400" spc="20"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пишут</a:t>
            </a:r>
            <a:r>
              <a:rPr lang="ru-RU" sz="2400" spc="4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олимпиаду</a:t>
            </a:r>
            <a:r>
              <a:rPr lang="ru-RU" sz="2400" spc="50"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дома;</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71120" lvl="0" indent="-342900" algn="just">
              <a:lnSpc>
                <a:spcPct val="115000"/>
              </a:lnSpc>
              <a:spcBef>
                <a:spcPts val="60"/>
              </a:spcBef>
              <a:spcAft>
                <a:spcPts val="0"/>
              </a:spcAft>
              <a:buSzPts val="1200"/>
              <a:buFont typeface="Times New Roman" panose="02020603050405020304" pitchFamily="18" charset="0"/>
              <a:buChar char="●"/>
            </a:pPr>
            <a:r>
              <a:rPr lang="ru-RU" sz="2400" dirty="0">
                <a:effectLst/>
                <a:latin typeface="Arial" panose="020B0604020202020204" pitchFamily="34" charset="0"/>
                <a:ea typeface="Times New Roman" panose="02020603050405020304" pitchFamily="18" charset="0"/>
                <a:cs typeface="Arial" panose="020B0604020202020204" pitchFamily="34" charset="0"/>
              </a:rPr>
              <a:t>детей из</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школ</a:t>
            </a:r>
            <a:r>
              <a:rPr lang="ru-RU" sz="2400" spc="5" dirty="0">
                <a:effectLst/>
                <a:latin typeface="Arial" panose="020B0604020202020204" pitchFamily="34" charset="0"/>
                <a:ea typeface="Times New Roman" panose="02020603050405020304" pitchFamily="18" charset="0"/>
                <a:cs typeface="Arial" panose="020B0604020202020204" pitchFamily="34" charset="0"/>
              </a:rPr>
              <a:t> с неустойчивым Интернетом </a:t>
            </a:r>
            <a:r>
              <a:rPr lang="ru-RU" sz="2400" dirty="0">
                <a:effectLst/>
                <a:latin typeface="Arial" panose="020B0604020202020204" pitchFamily="34" charset="0"/>
                <a:ea typeface="Times New Roman" panose="02020603050405020304" pitchFamily="18" charset="0"/>
                <a:cs typeface="Arial" panose="020B0604020202020204" pitchFamily="34" charset="0"/>
              </a:rPr>
              <a:t>привозить</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в одно</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место в МО, где они</a:t>
            </a:r>
            <a:r>
              <a:rPr lang="ru-RU" sz="2400" spc="5" dirty="0">
                <a:effectLst/>
                <a:latin typeface="Arial" panose="020B0604020202020204" pitchFamily="34" charset="0"/>
                <a:ea typeface="Times New Roman" panose="02020603050405020304" pitchFamily="18" charset="0"/>
                <a:cs typeface="Arial" panose="020B0604020202020204" pitchFamily="34" charset="0"/>
              </a:rPr>
              <a:t> </a:t>
            </a:r>
            <a:r>
              <a:rPr lang="ru-RU" sz="2400" dirty="0">
                <a:effectLst/>
                <a:latin typeface="Arial" panose="020B0604020202020204" pitchFamily="34" charset="0"/>
                <a:ea typeface="Times New Roman" panose="02020603050405020304" pitchFamily="18" charset="0"/>
                <a:cs typeface="Arial" panose="020B0604020202020204" pitchFamily="34" charset="0"/>
              </a:rPr>
              <a:t>централизованно</a:t>
            </a:r>
            <a:r>
              <a:rPr lang="ru-RU" sz="2400" spc="5" dirty="0">
                <a:effectLst/>
                <a:latin typeface="Arial" panose="020B0604020202020204" pitchFamily="34" charset="0"/>
                <a:ea typeface="Times New Roman" panose="02020603050405020304" pitchFamily="18" charset="0"/>
                <a:cs typeface="Arial" panose="020B0604020202020204" pitchFamily="34" charset="0"/>
              </a:rPr>
              <a:t> смогут написать</a:t>
            </a:r>
            <a:r>
              <a:rPr lang="ru-RU" sz="2400" dirty="0">
                <a:effectLst/>
                <a:latin typeface="Arial" panose="020B0604020202020204" pitchFamily="34" charset="0"/>
                <a:ea typeface="Times New Roman" panose="02020603050405020304" pitchFamily="18" charset="0"/>
                <a:cs typeface="Arial" panose="020B0604020202020204" pitchFamily="34" charset="0"/>
              </a:rPr>
              <a:t> олимпиаду.</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8B6335EC-9830-9A36-D9C3-E4A998F39D6F}"/>
              </a:ext>
            </a:extLst>
          </p:cNvPr>
          <p:cNvSpPr txBox="1"/>
          <p:nvPr/>
        </p:nvSpPr>
        <p:spPr>
          <a:xfrm>
            <a:off x="11355850" y="6076864"/>
            <a:ext cx="494406" cy="322845"/>
          </a:xfrm>
          <a:prstGeom prst="rect">
            <a:avLst/>
          </a:prstGeom>
          <a:noFill/>
        </p:spPr>
        <p:txBody>
          <a:bodyPr wrap="square" rtlCol="0">
            <a:spAutoFit/>
          </a:bodyPr>
          <a:lstStyle/>
          <a:p>
            <a:pPr algn="ctr">
              <a:lnSpc>
                <a:spcPct val="107000"/>
              </a:lnSpc>
              <a:spcAft>
                <a:spcPts val="800"/>
              </a:spcAft>
            </a:pPr>
            <a:r>
              <a:rPr lang="ru-RU" sz="1400" b="1" dirty="0">
                <a:solidFill>
                  <a:schemeClr val="accent1">
                    <a:lumMod val="50000"/>
                  </a:schemeClr>
                </a:solidFill>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78664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4174</Words>
  <Application>Microsoft Macintosh PowerPoint</Application>
  <PresentationFormat>Широкоэкранный</PresentationFormat>
  <Paragraphs>718</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Calibri</vt:lpstr>
      <vt:lpstr>Calibri Light</vt:lpstr>
      <vt:lpstr>Comfortaa</vt:lpstr>
      <vt:lpstr>docs-Calibri</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 Сусоев</dc:creator>
  <cp:lastModifiedBy>Максим Сусоев</cp:lastModifiedBy>
  <cp:revision>173</cp:revision>
  <cp:lastPrinted>2023-08-18T05:52:41Z</cp:lastPrinted>
  <dcterms:created xsi:type="dcterms:W3CDTF">2022-01-10T05:34:46Z</dcterms:created>
  <dcterms:modified xsi:type="dcterms:W3CDTF">2023-08-25T07:45:30Z</dcterms:modified>
</cp:coreProperties>
</file>